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1307" r:id="rId2"/>
    <p:sldId id="1293" r:id="rId3"/>
    <p:sldId id="1298" r:id="rId4"/>
    <p:sldId id="1299" r:id="rId5"/>
    <p:sldId id="1209" r:id="rId6"/>
    <p:sldId id="1201" r:id="rId7"/>
    <p:sldId id="1202" r:id="rId8"/>
    <p:sldId id="1300" r:id="rId9"/>
    <p:sldId id="1309" r:id="rId10"/>
    <p:sldId id="1223" r:id="rId11"/>
    <p:sldId id="1224" r:id="rId12"/>
    <p:sldId id="1225" r:id="rId13"/>
    <p:sldId id="1230" r:id="rId14"/>
    <p:sldId id="1207" r:id="rId15"/>
    <p:sldId id="1305" r:id="rId16"/>
    <p:sldId id="1306" r:id="rId17"/>
    <p:sldId id="1137" r:id="rId18"/>
    <p:sldId id="1237" r:id="rId19"/>
    <p:sldId id="1303" r:id="rId20"/>
    <p:sldId id="10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7E2125"/>
    <a:srgbClr val="DF042B"/>
    <a:srgbClr val="FF0011"/>
    <a:srgbClr val="FC6951"/>
    <a:srgbClr val="390205"/>
    <a:srgbClr val="8B0916"/>
    <a:srgbClr val="AB1500"/>
    <a:srgbClr val="FFD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5820"/>
  </p:normalViewPr>
  <p:slideViewPr>
    <p:cSldViewPr snapToGrid="0" snapToObjects="1" showGuides="1">
      <p:cViewPr varScale="1">
        <p:scale>
          <a:sx n="107" d="100"/>
          <a:sy n="107" d="100"/>
        </p:scale>
        <p:origin x="1296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13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CD996-931B-1041-8CED-4F36655CE847}" type="datetimeFigureOut">
              <a:rPr lang="en-US" smtClean="0"/>
              <a:t>4/16/24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5BE491-9445-D640-A8B7-1CE7702A4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50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A0C5DF-3DFC-5C42-B6DA-57BCF0A978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07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5BE491-9445-D640-A8B7-1CE7702A407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55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: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48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079712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799" y="650905"/>
            <a:ext cx="3874959" cy="65492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4793201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799" y="1883088"/>
            <a:ext cx="6489977" cy="23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8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4161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8537712" y="1320800"/>
            <a:ext cx="2587487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20800"/>
            <a:ext cx="2589575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482A70-B2D2-524C-9B65-16C829D5BC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3333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25715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5854148" y="1320800"/>
            <a:ext cx="2603008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4D28B0AA-D819-554A-B331-0F72C78849D5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8537713" y="1320800"/>
            <a:ext cx="2587487" cy="21127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828A1CAF-A569-4347-A007-3D6D57007AB9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8537713" y="3529726"/>
            <a:ext cx="2587487" cy="21344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3B1A83-7D9A-E342-9B99-D348B96AC8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3568716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 &amp; Headshot Photos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0B6BCCE-F513-9C40-8FD6-36D2B624AFC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4778901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D3946972-D9BC-6947-83DC-1E81FA9AE611}"/>
              </a:ext>
            </a:extLst>
          </p:cNvPr>
          <p:cNvSpPr>
            <a:spLocks noGrp="1" noChangeAspect="1"/>
          </p:cNvSpPr>
          <p:nvPr>
            <p:ph type="pic" idx="15"/>
          </p:nvPr>
        </p:nvSpPr>
        <p:spPr>
          <a:xfrm>
            <a:off x="1919222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AE7E2C5-6E3C-204A-9FB6-8DE59945F4BF}"/>
              </a:ext>
            </a:extLst>
          </p:cNvPr>
          <p:cNvSpPr>
            <a:spLocks noGrp="1" noChangeAspect="1"/>
          </p:cNvSpPr>
          <p:nvPr>
            <p:ph type="pic" idx="16"/>
          </p:nvPr>
        </p:nvSpPr>
        <p:spPr>
          <a:xfrm>
            <a:off x="7595164" y="2266124"/>
            <a:ext cx="2603008" cy="26523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9627001-6303-744A-99BD-45BDA9C0FE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19222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40375D4-0094-7A46-99AA-81B1D929311A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4777925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9F8FAB14-FAEB-5547-A79E-FCEEB1697778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7598127" y="5076074"/>
            <a:ext cx="2603008" cy="564330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800" b="1" i="0">
                <a:solidFill>
                  <a:srgbClr val="AB1500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Title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EA90A10-C49B-A54A-9F09-E8AC9256E1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10058400" cy="57150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1-Line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712131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C01D404-17C7-6C4D-88CA-3C7C83F5CEB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212245" y="0"/>
            <a:ext cx="117580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47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5"/>
            <a:ext cx="10058400" cy="61664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Photo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87120" y="1320800"/>
            <a:ext cx="10038080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286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01896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5493336"/>
            <a:ext cx="4926496" cy="37297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Short Caption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95E6CB4-D81F-844A-BCF0-74A01999686A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1087120" y="1315720"/>
            <a:ext cx="4926496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C417649-2551-0F49-BB28-B6B91E621810}"/>
              </a:ext>
            </a:extLst>
          </p:cNvPr>
          <p:cNvSpPr>
            <a:spLocks noGrp="1" noChangeAspect="1"/>
          </p:cNvSpPr>
          <p:nvPr>
            <p:ph type="pic" idx="14"/>
          </p:nvPr>
        </p:nvSpPr>
        <p:spPr>
          <a:xfrm>
            <a:off x="6195833" y="1315720"/>
            <a:ext cx="4926496" cy="40109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F3B1665-3B35-5443-BC76-04114799C49E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195832" y="5493336"/>
            <a:ext cx="4949687" cy="3501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11113" indent="0" algn="ctr">
              <a:buFont typeface="Arial" panose="020B0604020202020204" pitchFamily="34" charset="0"/>
              <a:buNone/>
              <a:tabLst/>
              <a:defRPr sz="16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236537" indent="0" algn="ctr">
              <a:buFontTx/>
              <a:buNone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Short Caption Here</a:t>
            </a:r>
          </a:p>
        </p:txBody>
      </p:sp>
    </p:spTree>
    <p:extLst>
      <p:ext uri="{BB962C8B-B14F-4D97-AF65-F5344CB8AC3E}">
        <p14:creationId xmlns:p14="http://schemas.microsoft.com/office/powerpoint/2010/main" val="2450613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0519"/>
          </a:xfrm>
        </p:spPr>
        <p:txBody>
          <a:bodyPr>
            <a:normAutofit/>
          </a:bodyPr>
          <a:lstStyle>
            <a:lvl1pPr>
              <a:defRPr sz="3200">
                <a:latin typeface="Arial Rounded MT Bold" panose="020F0704030504030204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8533"/>
            <a:ext cx="10515600" cy="4788430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C442E-9C17-D842-A378-5115CEC24782}" type="datetime1">
              <a:rPr lang="en-US" smtClean="0"/>
              <a:t>4/16/24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5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: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AFF0933-5196-BA4B-AE15-7F3DA5518F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948" y="0"/>
            <a:ext cx="1220189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54579-7F16-DC40-991D-71D97A52E1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29222" y="1473013"/>
            <a:ext cx="6962384" cy="2964689"/>
          </a:xfrm>
          <a:prstGeom prst="rect">
            <a:avLst/>
          </a:prstGeom>
        </p:spPr>
        <p:txBody>
          <a:bodyPr lIns="0" tIns="0" rIns="0" bIns="0" anchor="t"/>
          <a:lstStyle>
            <a:lvl1pPr algn="l">
              <a:lnSpc>
                <a:spcPts val="5500"/>
              </a:lnSpc>
              <a:defRPr sz="7000" b="1" i="0">
                <a:solidFill>
                  <a:schemeClr val="bg1"/>
                </a:solidFill>
                <a:latin typeface="Effra Heavy" panose="020B0603020203020204" pitchFamily="34" charset="0"/>
              </a:defRPr>
            </a:lvl1pPr>
          </a:lstStyle>
          <a:p>
            <a:r>
              <a:rPr lang="en-US" dirty="0"/>
              <a:t>PLACE</a:t>
            </a:r>
            <a:br>
              <a:rPr lang="en-US" dirty="0"/>
            </a:br>
            <a:r>
              <a:rPr lang="en-US" dirty="0"/>
              <a:t>YOUR PRESENTATION NAME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8F9771-474B-A54B-AC0A-176B7B2C98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66800" y="4655811"/>
            <a:ext cx="9144000" cy="98255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3000"/>
              </a:lnSpc>
              <a:buNone/>
              <a:defRPr sz="2000" b="1" i="0">
                <a:solidFill>
                  <a:schemeClr val="bg1"/>
                </a:solidFill>
                <a:latin typeface="Museo Slab 700" panose="02000000000000000000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OF PRESENTATION • DATE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256E9-7C81-0045-BE9A-B7BAEA2C8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CBE95B6-06F3-AC4B-B000-8AC29364661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6800" y="384404"/>
            <a:ext cx="2603326" cy="43999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35488E-804A-EF42-BC44-A11DA99D701F}"/>
              </a:ext>
            </a:extLst>
          </p:cNvPr>
          <p:cNvCxnSpPr/>
          <p:nvPr userDrawn="1"/>
        </p:nvCxnSpPr>
        <p:spPr>
          <a:xfrm>
            <a:off x="1066800" y="5999967"/>
            <a:ext cx="10058400" cy="0"/>
          </a:xfrm>
          <a:prstGeom prst="line">
            <a:avLst/>
          </a:prstGeom>
          <a:ln w="2540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542EF15-EDEA-2B43-B3C5-4617634C77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6800" y="6161150"/>
            <a:ext cx="1023257" cy="3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60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9BAF-7D99-A249-AFC7-E47DCB504B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1-Line Headline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19012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AAA66-D45D-F344-B196-AC141CC3F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2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19A96-32ED-C0CC-2263-D606ACF3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38BA6-B930-5A8E-A48C-75054DC927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634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22C38A-E007-7044-A3C4-89DAFBD2AF4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20607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37660A8-5A24-9242-8993-914FC07FC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1-Line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8289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 &amp;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2658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copy here.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</a:t>
            </a:r>
          </a:p>
          <a:p>
            <a:r>
              <a:rPr lang="en-US" dirty="0"/>
              <a:t>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 per </a:t>
            </a:r>
            <a:r>
              <a:rPr lang="en-US" dirty="0" err="1"/>
              <a:t>conubia</a:t>
            </a:r>
            <a:r>
              <a:rPr lang="en-US" dirty="0"/>
              <a:t> nostra, per </a:t>
            </a:r>
            <a:r>
              <a:rPr lang="en-US" dirty="0" err="1"/>
              <a:t>inceptos</a:t>
            </a:r>
            <a:r>
              <a:rPr lang="en-US" dirty="0"/>
              <a:t> </a:t>
            </a:r>
            <a:r>
              <a:rPr lang="en-US" dirty="0" err="1"/>
              <a:t>himenaeos</a:t>
            </a:r>
            <a:r>
              <a:rPr lang="en-US" dirty="0"/>
              <a:t>. Integer ante </a:t>
            </a:r>
            <a:r>
              <a:rPr lang="en-US" dirty="0" err="1"/>
              <a:t>eros</a:t>
            </a:r>
            <a:r>
              <a:rPr lang="en-US" dirty="0"/>
              <a:t>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ultrices</a:t>
            </a:r>
            <a:r>
              <a:rPr lang="en-US" dirty="0"/>
              <a:t> libero id, </a:t>
            </a:r>
            <a:r>
              <a:rPr lang="en-US" dirty="0" err="1"/>
              <a:t>fringilla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 dolor.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tellus</a:t>
            </a:r>
            <a:r>
              <a:rPr lang="en-US" dirty="0"/>
              <a:t>. </a:t>
            </a:r>
            <a:r>
              <a:rPr lang="en-US" dirty="0" err="1"/>
              <a:t>Curabitur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luctus</a:t>
            </a:r>
            <a:r>
              <a:rPr lang="en-US" dirty="0"/>
              <a:t> </a:t>
            </a:r>
            <a:r>
              <a:rPr lang="en-US" dirty="0" err="1"/>
              <a:t>condimentum</a:t>
            </a:r>
            <a:r>
              <a:rPr lang="en-US" dirty="0"/>
              <a:t>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4226C5F-8B57-A24B-B185-22B41FDD49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92506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57061"/>
            <a:ext cx="10058400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043F018-346F-8048-9611-88C8A9C8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151066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Line 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673410"/>
            <a:ext cx="4533900" cy="27762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4250903-B030-CF43-AE7E-EE2BBCEB42E0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9" y="2673410"/>
            <a:ext cx="5271052" cy="29907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B192BA-045B-C84C-A282-DFA15F466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0"/>
            <a:ext cx="10058400" cy="1057517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2-Line Headline Here</a:t>
            </a:r>
            <a:br>
              <a:rPr lang="en-US" dirty="0"/>
            </a:br>
            <a:r>
              <a:rPr lang="en-US" dirty="0"/>
              <a:t>2-Line Headline Here</a:t>
            </a:r>
          </a:p>
        </p:txBody>
      </p:sp>
    </p:spTree>
    <p:extLst>
      <p:ext uri="{BB962C8B-B14F-4D97-AF65-F5344CB8AC3E}">
        <p14:creationId xmlns:p14="http://schemas.microsoft.com/office/powerpoint/2010/main" val="268337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d, Bullets,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B719A-F0E0-FD49-8262-6EEBC0D595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066800" y="2200971"/>
            <a:ext cx="4161183" cy="26188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1pPr>
            <a:lvl2pPr marL="236538" indent="-225425">
              <a:buFont typeface="Arial" panose="020B0604020202020204" pitchFamily="34" charset="0"/>
              <a:buChar char="•"/>
              <a:tabLst/>
              <a:defRPr sz="2000" b="0" i="0">
                <a:solidFill>
                  <a:schemeClr val="tx1"/>
                </a:solidFill>
                <a:latin typeface="Museo Slab 300" panose="02000000000000000000" pitchFamily="2" charset="77"/>
              </a:defRPr>
            </a:lvl2pPr>
            <a:lvl3pPr marL="520700" indent="-284163">
              <a:buFont typeface="Courier New" panose="02070309020205020404" pitchFamily="49" charset="0"/>
              <a:buChar char="o"/>
              <a:tabLst/>
              <a:defRPr sz="1800" b="0" i="0">
                <a:solidFill>
                  <a:schemeClr val="tx1"/>
                </a:solidFill>
                <a:latin typeface="Museo Slab 300" panose="02000000000000000000" pitchFamily="2" charset="77"/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Intro text here</a:t>
            </a:r>
          </a:p>
          <a:p>
            <a:pPr lvl="1"/>
            <a:r>
              <a:rPr lang="en-US" dirty="0"/>
              <a:t>Bulleted text here (second level)</a:t>
            </a:r>
          </a:p>
          <a:p>
            <a:pPr lvl="2"/>
            <a:r>
              <a:rPr lang="en-US" dirty="0"/>
              <a:t>Sub Bullet Here (third level)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DD34D-77A2-024A-89C5-C9C9FF7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DF26-E5C1-7243-A0E0-6304CF8365A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ACA7CA-9F25-CF44-B760-F691AC4EA8BD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5854148" y="1320800"/>
            <a:ext cx="5271052" cy="4343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>
            <a:normAutofit/>
          </a:bodyPr>
          <a:lstStyle>
            <a:lvl1pPr marL="0" indent="0">
              <a:buNone/>
              <a:defRPr sz="1200" b="0" i="0">
                <a:solidFill>
                  <a:srgbClr val="828383"/>
                </a:solidFill>
                <a:latin typeface="Museo Slab 300" charset="0"/>
                <a:ea typeface="Museo Slab 300" charset="0"/>
                <a:cs typeface="Museo Slab 300" charset="0"/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0EBC2C5-6FE6-D04D-B1F3-21C30C798A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1371601"/>
            <a:ext cx="4161183" cy="829370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70000"/>
              </a:lnSpc>
              <a:defRPr sz="4000" b="1" i="0">
                <a:latin typeface="Effra" panose="020B0603020203020204" pitchFamily="34" charset="0"/>
              </a:defRPr>
            </a:lvl1pPr>
          </a:lstStyle>
          <a:p>
            <a:r>
              <a:rPr lang="en-US" dirty="0"/>
              <a:t>Headline Here</a:t>
            </a:r>
          </a:p>
        </p:txBody>
      </p:sp>
    </p:spTree>
    <p:extLst>
      <p:ext uri="{BB962C8B-B14F-4D97-AF65-F5344CB8AC3E}">
        <p14:creationId xmlns:p14="http://schemas.microsoft.com/office/powerpoint/2010/main" val="14904145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D3A6E-17FB-0B44-86DE-DACABB0A1D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57156" y="628652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tx1">
                    <a:tint val="75000"/>
                  </a:schemeClr>
                </a:solidFill>
                <a:latin typeface="Museo Slab 900" panose="02000000000000000000" pitchFamily="2" charset="77"/>
              </a:defRPr>
            </a:lvl1pPr>
          </a:lstStyle>
          <a:p>
            <a:fld id="{88AEDF26-E5C1-7243-A0E0-6304CF8365A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37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49" r:id="rId2"/>
    <p:sldLayoutId id="2147483666" r:id="rId3"/>
    <p:sldLayoutId id="2147483672" r:id="rId4"/>
    <p:sldLayoutId id="2147483667" r:id="rId5"/>
    <p:sldLayoutId id="2147483651" r:id="rId6"/>
    <p:sldLayoutId id="2147483660" r:id="rId7"/>
    <p:sldLayoutId id="2147483662" r:id="rId8"/>
    <p:sldLayoutId id="2147483661" r:id="rId9"/>
    <p:sldLayoutId id="2147483663" r:id="rId10"/>
    <p:sldLayoutId id="2147483664" r:id="rId11"/>
    <p:sldLayoutId id="2147483665" r:id="rId12"/>
    <p:sldLayoutId id="2147483655" r:id="rId13"/>
    <p:sldLayoutId id="2147483668" r:id="rId14"/>
    <p:sldLayoutId id="2147483669" r:id="rId15"/>
    <p:sldLayoutId id="214748367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72" userDrawn="1">
          <p15:clr>
            <a:srgbClr val="F26B43"/>
          </p15:clr>
        </p15:guide>
        <p15:guide id="2" pos="7008" userDrawn="1">
          <p15:clr>
            <a:srgbClr val="F26B43"/>
          </p15:clr>
        </p15:guide>
        <p15:guide id="3" orient="horz" pos="8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A74B392-1BBB-1BBD-BA91-42D8DDE2C666}"/>
              </a:ext>
            </a:extLst>
          </p:cNvPr>
          <p:cNvSpPr txBox="1">
            <a:spLocks/>
          </p:cNvSpPr>
          <p:nvPr/>
        </p:nvSpPr>
        <p:spPr>
          <a:xfrm>
            <a:off x="405184" y="1922049"/>
            <a:ext cx="11658718" cy="990600"/>
          </a:xfrm>
        </p:spPr>
        <p:txBody>
          <a:bodyPr lIns="0" r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Arial Rounded MT Bold" panose="020F0704030504030204" pitchFamily="34" charset="77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rgbClr val="002060"/>
                </a:solidFill>
              </a:rPr>
              <a:t>The Bedrock of Byzantine Fault Tolerance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1A8FD92-CF82-6B17-5085-230CD4E106F7}"/>
              </a:ext>
            </a:extLst>
          </p:cNvPr>
          <p:cNvSpPr txBox="1">
            <a:spLocks/>
          </p:cNvSpPr>
          <p:nvPr/>
        </p:nvSpPr>
        <p:spPr>
          <a:xfrm>
            <a:off x="499999" y="4172921"/>
            <a:ext cx="10977093" cy="678879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2800" dirty="0">
              <a:solidFill>
                <a:srgbClr val="00206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463DDF53-AE08-D4AD-B991-FBC332320F6C}"/>
              </a:ext>
            </a:extLst>
          </p:cNvPr>
          <p:cNvSpPr txBox="1">
            <a:spLocks/>
          </p:cNvSpPr>
          <p:nvPr/>
        </p:nvSpPr>
        <p:spPr>
          <a:xfrm>
            <a:off x="1003090" y="4085791"/>
            <a:ext cx="10462906" cy="1110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8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Mohammad Javad Amiri</a:t>
            </a:r>
            <a:r>
              <a:rPr lang="en-US" sz="2800" baseline="300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sz="28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</a:t>
            </a:r>
            <a:r>
              <a:rPr lang="en-US" sz="2800" dirty="0" err="1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Chenyuan</a:t>
            </a:r>
            <a:r>
              <a:rPr lang="en-US" sz="28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Wu</a:t>
            </a:r>
            <a:r>
              <a:rPr lang="en-US" sz="2800" baseline="300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sz="28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</a:t>
            </a:r>
            <a:r>
              <a:rPr lang="en-US" sz="2800" dirty="0" err="1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Divyakant</a:t>
            </a:r>
            <a:r>
              <a:rPr lang="en-US" sz="28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Agrawal</a:t>
            </a:r>
            <a:r>
              <a:rPr lang="en-US" sz="2800" baseline="300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sz="28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Amr El Abbadi</a:t>
            </a:r>
            <a:r>
              <a:rPr lang="en-US" sz="2800" baseline="300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sz="28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Boon </a:t>
            </a:r>
            <a:r>
              <a:rPr lang="en-US" sz="2800" dirty="0" err="1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Thau</a:t>
            </a:r>
            <a:r>
              <a:rPr lang="en-US" sz="28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 Loo</a:t>
            </a:r>
            <a:r>
              <a:rPr lang="en-US" sz="2800" baseline="300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sz="28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, Mohammad Sadoghi</a:t>
            </a:r>
            <a:r>
              <a:rPr lang="en-US" sz="2800" baseline="300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4</a:t>
            </a:r>
            <a:endParaRPr lang="en-US" sz="2800" dirty="0">
              <a:solidFill>
                <a:srgbClr val="002060"/>
              </a:solidFill>
              <a:latin typeface="Arial Narrow" panose="020B0604020202020204" pitchFamily="34" charset="0"/>
              <a:cs typeface="Arial Narrow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DBC77D-1700-3727-11A1-EB1D0F19A69C}"/>
              </a:ext>
            </a:extLst>
          </p:cNvPr>
          <p:cNvSpPr txBox="1">
            <a:spLocks/>
          </p:cNvSpPr>
          <p:nvPr/>
        </p:nvSpPr>
        <p:spPr>
          <a:xfrm>
            <a:off x="405184" y="2623808"/>
            <a:ext cx="11658718" cy="1296939"/>
          </a:xfrm>
          <a:prstGeom prst="rect">
            <a:avLst/>
          </a:prstGeom>
        </p:spPr>
        <p:txBody>
          <a:bodyPr vert="horz" lIns="0" tIns="45720" rIns="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A Unified Platform for BFT Protocols</a:t>
            </a:r>
            <a:br>
              <a:rPr lang="en-US" sz="3600" dirty="0">
                <a:solidFill>
                  <a:srgbClr val="002060"/>
                </a:solidFill>
                <a:latin typeface="Arial Rounded MT Bold" panose="020F0704030504030204" pitchFamily="34" charset="77"/>
              </a:rPr>
            </a:br>
            <a:r>
              <a:rPr lang="en-US" sz="3600" dirty="0">
                <a:solidFill>
                  <a:srgbClr val="002060"/>
                </a:solidFill>
                <a:latin typeface="Arial Rounded MT Bold" panose="020F0704030504030204" pitchFamily="34" charset="77"/>
              </a:rPr>
              <a:t>Analysis, Implementation, and Experimentation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8C29811-25A9-180A-7625-3924F8ABF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392" y="6003907"/>
            <a:ext cx="1338546" cy="65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D8C8C7F8-F3FC-5A7D-37EE-1A6CC647EBEB}"/>
              </a:ext>
            </a:extLst>
          </p:cNvPr>
          <p:cNvSpPr txBox="1">
            <a:spLocks/>
          </p:cNvSpPr>
          <p:nvPr/>
        </p:nvSpPr>
        <p:spPr>
          <a:xfrm>
            <a:off x="1839492" y="5187477"/>
            <a:ext cx="8513015" cy="678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200" baseline="300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1</a:t>
            </a:r>
            <a:r>
              <a:rPr lang="en-US" sz="22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Stony Brook University, </a:t>
            </a:r>
            <a:r>
              <a:rPr lang="en-US" sz="2200" baseline="300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2</a:t>
            </a:r>
            <a:r>
              <a:rPr lang="en-US" sz="22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UPenn, </a:t>
            </a:r>
            <a:r>
              <a:rPr lang="en-US" sz="2200" baseline="300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3</a:t>
            </a:r>
            <a:r>
              <a:rPr lang="en-US" sz="22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UC Santa Barbara, </a:t>
            </a:r>
            <a:r>
              <a:rPr lang="en-US" sz="2200" baseline="300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4</a:t>
            </a:r>
            <a:r>
              <a:rPr lang="en-US" sz="2200" dirty="0">
                <a:solidFill>
                  <a:srgbClr val="002060"/>
                </a:solidFill>
                <a:latin typeface="Arial Narrow" panose="020B0604020202020204" pitchFamily="34" charset="0"/>
                <a:cs typeface="Arial Narrow" panose="020B0604020202020204" pitchFamily="34" charset="0"/>
              </a:rPr>
              <a:t>UC Davis</a:t>
            </a:r>
          </a:p>
        </p:txBody>
      </p:sp>
      <p:pic>
        <p:nvPicPr>
          <p:cNvPr id="3" name="Picture 2" descr="ucsbseal-official.gif">
            <a:extLst>
              <a:ext uri="{FF2B5EF4-FFF2-40B4-BE49-F238E27FC236}">
                <a16:creationId xmlns:a16="http://schemas.microsoft.com/office/drawing/2014/main" id="{2D19042D-41FE-E5EB-2138-284161974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950" y="376009"/>
            <a:ext cx="1272928" cy="1280160"/>
          </a:xfrm>
          <a:prstGeom prst="rect">
            <a:avLst/>
          </a:prstGeom>
        </p:spPr>
      </p:pic>
      <p:pic>
        <p:nvPicPr>
          <p:cNvPr id="8" name="Picture 7" descr="A picture containing food&#10;&#10;Description automatically generated">
            <a:extLst>
              <a:ext uri="{FF2B5EF4-FFF2-40B4-BE49-F238E27FC236}">
                <a16:creationId xmlns:a16="http://schemas.microsoft.com/office/drawing/2014/main" id="{1354E3F3-5521-F132-9873-DE7C75F99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768" y="387884"/>
            <a:ext cx="1587251" cy="1371600"/>
          </a:xfrm>
          <a:prstGeom prst="rect">
            <a:avLst/>
          </a:prstGeom>
        </p:spPr>
      </p:pic>
      <p:pic>
        <p:nvPicPr>
          <p:cNvPr id="12" name="Picture 11" descr="A red and white logo with a white star and a black background&#10;&#10;Description automatically generated">
            <a:extLst>
              <a:ext uri="{FF2B5EF4-FFF2-40B4-BE49-F238E27FC236}">
                <a16:creationId xmlns:a16="http://schemas.microsoft.com/office/drawing/2014/main" id="{1682572B-29FC-5732-B206-6CB409AE8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133" y="365697"/>
            <a:ext cx="1600200" cy="13208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17F6C4F-B8BF-6A53-78BC-C8B45C1A0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24" y="365318"/>
            <a:ext cx="1280160" cy="13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657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59DE-24F8-755E-C142-6B874015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Design choice 1</a:t>
            </a:r>
            <a:r>
              <a:rPr lang="fa-IR" dirty="0">
                <a:effectLst/>
              </a:rPr>
              <a:t>:</a:t>
            </a:r>
            <a:r>
              <a:rPr lang="en-US" dirty="0">
                <a:effectLst/>
              </a:rPr>
              <a:t> Linearization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94890-5E51-D5B6-073B-299A7EDA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T</a:t>
            </a:r>
            <a:r>
              <a:rPr lang="en-US" dirty="0">
                <a:effectLst/>
                <a:latin typeface="+mj-lt"/>
              </a:rPr>
              <a:t>rade-off between communication topology and communication phases.</a:t>
            </a:r>
          </a:p>
          <a:p>
            <a:pPr lvl="1"/>
            <a:r>
              <a:rPr lang="en-US" dirty="0">
                <a:solidFill>
                  <a:srgbClr val="0432FF"/>
                </a:solidFill>
                <a:latin typeface="+mj-lt"/>
              </a:rPr>
              <a:t>Linear PBFT</a:t>
            </a:r>
          </a:p>
          <a:p>
            <a:pPr lvl="2"/>
            <a:r>
              <a:rPr lang="en-US" dirty="0">
                <a:latin typeface="+mj-lt"/>
              </a:rPr>
              <a:t>The collector needs to send a c</a:t>
            </a:r>
            <a:r>
              <a:rPr lang="en-US" dirty="0">
                <a:effectLst/>
                <a:latin typeface="+mj-lt"/>
              </a:rPr>
              <a:t>ertificate of having received the required signatures.</a:t>
            </a:r>
          </a:p>
          <a:p>
            <a:pPr lvl="2"/>
            <a:endParaRPr lang="en-US" dirty="0">
              <a:solidFill>
                <a:srgbClr val="0432FF"/>
              </a:solidFill>
              <a:effectLst/>
              <a:latin typeface="+mj-lt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AB1C16-B267-643E-8055-D90AF9D03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2BDC8AF2-CC2B-DECF-93CE-727D10A4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605" y="2680886"/>
            <a:ext cx="4791885" cy="2377440"/>
          </a:xfrm>
          <a:prstGeom prst="rect">
            <a:avLst/>
          </a:prstGeom>
        </p:spPr>
      </p:pic>
      <p:pic>
        <p:nvPicPr>
          <p:cNvPr id="7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D7A0794D-F209-AD05-4C3B-E389B4FD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131" y="2680886"/>
            <a:ext cx="4718441" cy="2377440"/>
          </a:xfrm>
          <a:prstGeom prst="rect">
            <a:avLst/>
          </a:prstGeom>
        </p:spPr>
      </p:pic>
      <p:pic>
        <p:nvPicPr>
          <p:cNvPr id="10" name="Picture 9" descr="Logo, icon&#10;&#10;Description automatically generated">
            <a:extLst>
              <a:ext uri="{FF2B5EF4-FFF2-40B4-BE49-F238E27FC236}">
                <a16:creationId xmlns:a16="http://schemas.microsoft.com/office/drawing/2014/main" id="{70174672-1F8E-0BA8-31AF-CCF2827F53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793270" y="3549566"/>
            <a:ext cx="640080" cy="6400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7FA3A5E-584F-45E5-1A80-F00865517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4043AC-2784-C09E-DD06-72827D8E9940}"/>
              </a:ext>
            </a:extLst>
          </p:cNvPr>
          <p:cNvSpPr/>
          <p:nvPr/>
        </p:nvSpPr>
        <p:spPr>
          <a:xfrm>
            <a:off x="3006425" y="2566549"/>
            <a:ext cx="744166" cy="2606112"/>
          </a:xfrm>
          <a:prstGeom prst="round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BADCF14-6B3B-D639-311C-6A1FCD6D4A42}"/>
              </a:ext>
            </a:extLst>
          </p:cNvPr>
          <p:cNvSpPr/>
          <p:nvPr/>
        </p:nvSpPr>
        <p:spPr>
          <a:xfrm>
            <a:off x="8539883" y="2566549"/>
            <a:ext cx="903819" cy="2606112"/>
          </a:xfrm>
          <a:prstGeom prst="roundRect">
            <a:avLst/>
          </a:prstGeom>
          <a:solidFill>
            <a:srgbClr val="FFC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079933-0730-744E-2FBD-44387B969C9A}"/>
              </a:ext>
            </a:extLst>
          </p:cNvPr>
          <p:cNvSpPr/>
          <p:nvPr/>
        </p:nvSpPr>
        <p:spPr>
          <a:xfrm>
            <a:off x="3862192" y="2566549"/>
            <a:ext cx="744166" cy="2606112"/>
          </a:xfrm>
          <a:prstGeom prst="round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AEE330C-FBCE-F070-95EB-A300DE8C41BF}"/>
              </a:ext>
            </a:extLst>
          </p:cNvPr>
          <p:cNvSpPr/>
          <p:nvPr/>
        </p:nvSpPr>
        <p:spPr>
          <a:xfrm>
            <a:off x="9511949" y="2566549"/>
            <a:ext cx="924660" cy="2606112"/>
          </a:xfrm>
          <a:prstGeom prst="roundRect">
            <a:avLst/>
          </a:prstGeom>
          <a:solidFill>
            <a:srgbClr val="00B0F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8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F049B-1F5F-5A42-5735-1BAED85CB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9600" cy="910519"/>
          </a:xfrm>
        </p:spPr>
        <p:txBody>
          <a:bodyPr>
            <a:normAutofit/>
          </a:bodyPr>
          <a:lstStyle/>
          <a:p>
            <a:r>
              <a:rPr lang="en-US" sz="3000" dirty="0">
                <a:effectLst/>
              </a:rPr>
              <a:t>Design choice 2: Phase reduction through redundancy</a:t>
            </a:r>
            <a:endParaRPr lang="en-US" sz="3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DA068-D4B9-2820-AC33-35E9D9E36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8533"/>
            <a:ext cx="10968327" cy="4788430"/>
          </a:xfrm>
        </p:spPr>
        <p:txBody>
          <a:bodyPr/>
          <a:lstStyle/>
          <a:p>
            <a:r>
              <a:rPr lang="en-US" dirty="0">
                <a:latin typeface="+mj-lt"/>
              </a:rPr>
              <a:t>T</a:t>
            </a:r>
            <a:r>
              <a:rPr lang="en-US" dirty="0">
                <a:effectLst/>
                <a:latin typeface="+mj-lt"/>
              </a:rPr>
              <a:t>rade-off between the number of ordering phases and the number of replicas</a:t>
            </a:r>
          </a:p>
          <a:p>
            <a:pPr lvl="1"/>
            <a:r>
              <a:rPr lang="en-US" dirty="0" err="1">
                <a:solidFill>
                  <a:srgbClr val="0432FF"/>
                </a:solidFill>
                <a:latin typeface="+mj-lt"/>
              </a:rPr>
              <a:t>FaB</a:t>
            </a:r>
            <a:endParaRPr lang="en-US" dirty="0">
              <a:solidFill>
                <a:srgbClr val="0432FF"/>
              </a:solidFill>
              <a:effectLst/>
              <a:latin typeface="+mj-lt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283EC-D621-72C3-9532-AB1396B0D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1D0AC78-082D-EA92-047A-EE3E764D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466" y="2023874"/>
            <a:ext cx="4601098" cy="3749040"/>
          </a:xfrm>
          <a:prstGeom prst="rect">
            <a:avLst/>
          </a:prstGeom>
        </p:spPr>
      </p:pic>
      <p:pic>
        <p:nvPicPr>
          <p:cNvPr id="8" name="Picture 7" descr="Chart&#10;&#10;Description automatically generated with low confidence">
            <a:extLst>
              <a:ext uri="{FF2B5EF4-FFF2-40B4-BE49-F238E27FC236}">
                <a16:creationId xmlns:a16="http://schemas.microsoft.com/office/drawing/2014/main" id="{BA60351D-E6DD-9AC4-5866-1CF205DEA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3" y="2680886"/>
            <a:ext cx="5160489" cy="2560320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28FD8739-0842-C0C1-3EB5-2FC4CFA2B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27020" y="3549566"/>
            <a:ext cx="640080" cy="6400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236C8C9-F487-B83E-A65F-EAE786C13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57CD70-8413-42C5-EA93-3158FA2675F4}"/>
              </a:ext>
            </a:extLst>
          </p:cNvPr>
          <p:cNvSpPr/>
          <p:nvPr/>
        </p:nvSpPr>
        <p:spPr>
          <a:xfrm>
            <a:off x="3595360" y="2635094"/>
            <a:ext cx="925225" cy="2606112"/>
          </a:xfrm>
          <a:prstGeom prst="round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B8A4F1-B74D-6DF5-8074-DCB7E23AAF32}"/>
              </a:ext>
            </a:extLst>
          </p:cNvPr>
          <p:cNvSpPr/>
          <p:nvPr/>
        </p:nvSpPr>
        <p:spPr>
          <a:xfrm>
            <a:off x="6413466" y="4237947"/>
            <a:ext cx="4601098" cy="1077997"/>
          </a:xfrm>
          <a:prstGeom prst="round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7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222A-07C8-379A-7A20-5A8ECB2D2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Design choice 3</a:t>
            </a:r>
            <a:r>
              <a:rPr lang="en-US" dirty="0"/>
              <a:t>: </a:t>
            </a:r>
            <a:r>
              <a:rPr lang="en-US" dirty="0">
                <a:effectLst/>
              </a:rPr>
              <a:t>Leader rotation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6A9C-42C2-C8E9-94A0-A6BF29488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R</a:t>
            </a:r>
            <a:r>
              <a:rPr lang="en-US" dirty="0">
                <a:effectLst/>
                <a:latin typeface="+mj-lt"/>
              </a:rPr>
              <a:t>eplace the stable leader with the rotating leader mechanism by adding one phase</a:t>
            </a:r>
            <a:endParaRPr lang="en-US" dirty="0">
              <a:latin typeface="+mj-lt"/>
            </a:endParaRPr>
          </a:p>
          <a:p>
            <a:pPr lvl="1"/>
            <a:r>
              <a:rPr lang="en-US" dirty="0" err="1">
                <a:solidFill>
                  <a:srgbClr val="0432FF"/>
                </a:solidFill>
                <a:effectLst/>
                <a:latin typeface="+mj-lt"/>
              </a:rPr>
              <a:t>HotStuff</a:t>
            </a:r>
            <a:endParaRPr lang="en-US" dirty="0">
              <a:solidFill>
                <a:srgbClr val="0432FF"/>
              </a:solidFill>
              <a:effectLst/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4635A-9939-657D-E549-0F9ACE69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060AC5C-2550-6CA8-E757-91F809D67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48" y="3121877"/>
            <a:ext cx="5323398" cy="2377440"/>
          </a:xfrm>
          <a:prstGeom prst="rect">
            <a:avLst/>
          </a:prstGeom>
        </p:spPr>
      </p:pic>
      <p:pic>
        <p:nvPicPr>
          <p:cNvPr id="8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ECFA9C7F-CF81-AA73-A12B-78FE7939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21877"/>
            <a:ext cx="4718443" cy="2377440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E03563C1-167E-203C-E879-5F1C2A321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627020" y="4013210"/>
            <a:ext cx="640080" cy="64008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BB176B9-C9B1-489B-049D-E2F26A50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11CD77-9799-C589-6CF0-69A2671BCBC2}"/>
              </a:ext>
            </a:extLst>
          </p:cNvPr>
          <p:cNvSpPr/>
          <p:nvPr/>
        </p:nvSpPr>
        <p:spPr>
          <a:xfrm>
            <a:off x="7578425" y="3024955"/>
            <a:ext cx="925225" cy="2571284"/>
          </a:xfrm>
          <a:prstGeom prst="round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03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265D5-DDCA-6D62-5701-CCD22D5BA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Design choice 8</a:t>
            </a:r>
            <a:r>
              <a:rPr lang="en-US" dirty="0"/>
              <a:t>: </a:t>
            </a:r>
            <a:r>
              <a:rPr lang="en-US" dirty="0">
                <a:effectLst/>
              </a:rPr>
              <a:t>Speculative execution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F0C694-5B0B-230C-2DDD-D5CA5D30F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  <a:latin typeface="+mj-lt"/>
              </a:rPr>
              <a:t>Eliminate the prepare and commit phases while optimistically assuming that all replicas are non-faulty</a:t>
            </a:r>
          </a:p>
          <a:p>
            <a:pPr lvl="1"/>
            <a:r>
              <a:rPr lang="en-US" dirty="0">
                <a:solidFill>
                  <a:srgbClr val="0432FF"/>
                </a:solidFill>
                <a:latin typeface="+mj-lt"/>
              </a:rPr>
              <a:t>Zyzzyva</a:t>
            </a:r>
            <a:endParaRPr lang="en-US" dirty="0">
              <a:solidFill>
                <a:srgbClr val="0432FF"/>
              </a:solidFill>
              <a:effectLst/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AF78E-9BD9-1FCA-F785-1AFA6F15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Chart&#10;&#10;Description automatically generated with low confidence">
            <a:extLst>
              <a:ext uri="{FF2B5EF4-FFF2-40B4-BE49-F238E27FC236}">
                <a16:creationId xmlns:a16="http://schemas.microsoft.com/office/drawing/2014/main" id="{7EAD2FE7-F36E-B3D5-63DF-3E2E13C45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77" y="2896786"/>
            <a:ext cx="4791885" cy="237744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19C3BC4-8ABE-C609-23DF-20DB916E1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1" y="2896786"/>
            <a:ext cx="2851069" cy="2377440"/>
          </a:xfrm>
          <a:prstGeom prst="rect">
            <a:avLst/>
          </a:prstGeom>
        </p:spPr>
      </p:pic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5CC4991D-7F5A-6F75-B7A6-6B4E82BB9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561241" y="3782748"/>
            <a:ext cx="640080" cy="64008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2F5F1EF-984C-8317-1ED0-25A48320A057}"/>
              </a:ext>
            </a:extLst>
          </p:cNvPr>
          <p:cNvSpPr/>
          <p:nvPr/>
        </p:nvSpPr>
        <p:spPr>
          <a:xfrm>
            <a:off x="3719593" y="2836191"/>
            <a:ext cx="1596325" cy="2571284"/>
          </a:xfrm>
          <a:prstGeom prst="roundRect">
            <a:avLst/>
          </a:prstGeom>
          <a:solidFill>
            <a:srgbClr val="FF000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A55CA87-1ECA-8D66-9E09-C5910493E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68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53404-C66A-C578-C7F0-7ECD6C1A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/>
              </a:rPr>
              <a:t>Derivation of protocols from PBFT using design choices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17ED53-9132-A078-5CE5-B05BF5465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49ECEF-EFE7-8A7A-B009-670420624BF6}"/>
              </a:ext>
            </a:extLst>
          </p:cNvPr>
          <p:cNvSpPr txBox="1"/>
          <p:nvPr/>
        </p:nvSpPr>
        <p:spPr>
          <a:xfrm>
            <a:off x="726741" y="1275239"/>
            <a:ext cx="4206240" cy="1477328"/>
          </a:xfrm>
          <a:prstGeom prst="rect">
            <a:avLst/>
          </a:prstGeom>
          <a:solidFill>
            <a:srgbClr val="FFD3D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1. Linearization</a:t>
            </a:r>
          </a:p>
          <a:p>
            <a:r>
              <a:rPr lang="en-US" dirty="0">
                <a:effectLst/>
                <a:latin typeface="+mj-lt"/>
              </a:rPr>
              <a:t>2. Phase reduction through redundancy</a:t>
            </a:r>
          </a:p>
          <a:p>
            <a:r>
              <a:rPr lang="en-US" dirty="0">
                <a:effectLst/>
                <a:latin typeface="+mj-lt"/>
              </a:rPr>
              <a:t>3. Leader rotation</a:t>
            </a:r>
          </a:p>
          <a:p>
            <a:r>
              <a:rPr lang="en-US" dirty="0">
                <a:effectLst/>
                <a:latin typeface="+mj-lt"/>
              </a:rPr>
              <a:t>4. Non-responsive leader rotation</a:t>
            </a:r>
          </a:p>
          <a:p>
            <a:r>
              <a:rPr lang="en-US" dirty="0">
                <a:effectLst/>
                <a:latin typeface="+mj-lt"/>
              </a:rPr>
              <a:t>5. Optimistic replica reduction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EAA8DF-15EC-09FF-71C4-48F55D358FC5}"/>
              </a:ext>
            </a:extLst>
          </p:cNvPr>
          <p:cNvSpPr/>
          <p:nvPr/>
        </p:nvSpPr>
        <p:spPr>
          <a:xfrm>
            <a:off x="734291" y="29419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Zyzzyva5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F1754E-A3FC-D57C-4168-2AA303ED07E0}"/>
              </a:ext>
            </a:extLst>
          </p:cNvPr>
          <p:cNvSpPr/>
          <p:nvPr/>
        </p:nvSpPr>
        <p:spPr>
          <a:xfrm>
            <a:off x="4389120" y="29419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Tendermint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4F3B47-1855-FE11-8EB7-FC8C515E6285}"/>
              </a:ext>
            </a:extLst>
          </p:cNvPr>
          <p:cNvSpPr/>
          <p:nvPr/>
        </p:nvSpPr>
        <p:spPr>
          <a:xfrm>
            <a:off x="9875520" y="43135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HotStuff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9242D06-864A-B679-3812-297FD4FFA932}"/>
              </a:ext>
            </a:extLst>
          </p:cNvPr>
          <p:cNvSpPr/>
          <p:nvPr/>
        </p:nvSpPr>
        <p:spPr>
          <a:xfrm>
            <a:off x="5303520" y="43135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PBFT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89DEF5A-A153-E152-235E-53E503D37272}"/>
              </a:ext>
            </a:extLst>
          </p:cNvPr>
          <p:cNvSpPr/>
          <p:nvPr/>
        </p:nvSpPr>
        <p:spPr>
          <a:xfrm>
            <a:off x="734291" y="43135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Q/U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810C48A-5542-5239-47C0-85F9342D7373}"/>
              </a:ext>
            </a:extLst>
          </p:cNvPr>
          <p:cNvSpPr/>
          <p:nvPr/>
        </p:nvSpPr>
        <p:spPr>
          <a:xfrm>
            <a:off x="731520" y="56851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CheapBFT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6BBC2A7-86B3-A065-23C0-5ACCE85EEA6C}"/>
              </a:ext>
            </a:extLst>
          </p:cNvPr>
          <p:cNvSpPr/>
          <p:nvPr/>
        </p:nvSpPr>
        <p:spPr>
          <a:xfrm>
            <a:off x="3017520" y="56851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Prime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0939CE7-C422-F698-AF66-C0AED6491171}"/>
              </a:ext>
            </a:extLst>
          </p:cNvPr>
          <p:cNvSpPr/>
          <p:nvPr/>
        </p:nvSpPr>
        <p:spPr>
          <a:xfrm>
            <a:off x="6217920" y="29419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PoE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6CF6AC1-9F0A-75C8-E30F-02CDAACF005C}"/>
              </a:ext>
            </a:extLst>
          </p:cNvPr>
          <p:cNvSpPr/>
          <p:nvPr/>
        </p:nvSpPr>
        <p:spPr>
          <a:xfrm>
            <a:off x="8046720" y="29419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SBFT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933370D-387D-1FF1-8DAC-14CE58F387E9}"/>
              </a:ext>
            </a:extLst>
          </p:cNvPr>
          <p:cNvSpPr/>
          <p:nvPr/>
        </p:nvSpPr>
        <p:spPr>
          <a:xfrm>
            <a:off x="9875520" y="29419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Kauri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7BD2E9C-EC20-C1F4-6E88-180D807D2A35}"/>
              </a:ext>
            </a:extLst>
          </p:cNvPr>
          <p:cNvSpPr/>
          <p:nvPr/>
        </p:nvSpPr>
        <p:spPr>
          <a:xfrm>
            <a:off x="9875520" y="56851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Themis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C991D4B-3BF8-4A0C-D9E2-69D0EAAFB1EE}"/>
              </a:ext>
            </a:extLst>
          </p:cNvPr>
          <p:cNvSpPr/>
          <p:nvPr/>
        </p:nvSpPr>
        <p:spPr>
          <a:xfrm>
            <a:off x="7589520" y="56851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FaB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1AFA2E8A-38D9-E6B3-C542-AB1F95842BCE}"/>
              </a:ext>
            </a:extLst>
          </p:cNvPr>
          <p:cNvSpPr/>
          <p:nvPr/>
        </p:nvSpPr>
        <p:spPr>
          <a:xfrm>
            <a:off x="5303520" y="56851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Bosco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70C4D0E-038B-936C-C353-A79BA514F453}"/>
              </a:ext>
            </a:extLst>
          </p:cNvPr>
          <p:cNvSpPr/>
          <p:nvPr/>
        </p:nvSpPr>
        <p:spPr>
          <a:xfrm>
            <a:off x="7589520" y="4315181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Linear PBFT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1BE1AB9-226A-F1E9-155F-FDCB6663646D}"/>
              </a:ext>
            </a:extLst>
          </p:cNvPr>
          <p:cNvSpPr/>
          <p:nvPr/>
        </p:nvSpPr>
        <p:spPr>
          <a:xfrm>
            <a:off x="2560320" y="29419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Zyzzyva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EFFDF15-EA6C-0B9A-E8D2-070953A7B527}"/>
              </a:ext>
            </a:extLst>
          </p:cNvPr>
          <p:cNvSpPr/>
          <p:nvPr/>
        </p:nvSpPr>
        <p:spPr>
          <a:xfrm>
            <a:off x="3017520" y="4313574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Quorum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40D707B-C931-A85E-3661-AADC48EDE633}"/>
              </a:ext>
            </a:extLst>
          </p:cNvPr>
          <p:cNvCxnSpPr>
            <a:stCxn id="11" idx="3"/>
            <a:endCxn id="21" idx="1"/>
          </p:cNvCxnSpPr>
          <p:nvPr/>
        </p:nvCxnSpPr>
        <p:spPr>
          <a:xfrm>
            <a:off x="6675120" y="4542174"/>
            <a:ext cx="914400" cy="160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E0BFD96-60B6-5BEA-DC05-A746A2898B4C}"/>
              </a:ext>
            </a:extLst>
          </p:cNvPr>
          <p:cNvCxnSpPr>
            <a:cxnSpLocks/>
            <a:stCxn id="11" idx="0"/>
            <a:endCxn id="8" idx="2"/>
          </p:cNvCxnSpPr>
          <p:nvPr/>
        </p:nvCxnSpPr>
        <p:spPr>
          <a:xfrm flipH="1" flipV="1">
            <a:off x="5074920" y="3399174"/>
            <a:ext cx="9144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99BF55F-A1C8-C3C8-34B1-2284B8229CBE}"/>
              </a:ext>
            </a:extLst>
          </p:cNvPr>
          <p:cNvCxnSpPr>
            <a:cxnSpLocks/>
            <a:stCxn id="11" idx="2"/>
            <a:endCxn id="19" idx="0"/>
          </p:cNvCxnSpPr>
          <p:nvPr/>
        </p:nvCxnSpPr>
        <p:spPr>
          <a:xfrm>
            <a:off x="5989320" y="4770774"/>
            <a:ext cx="22860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4628F05-E78A-7C18-A5E6-D300560663D2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 flipV="1">
            <a:off x="8961120" y="4542174"/>
            <a:ext cx="914400" cy="160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3B64E1B-C8EE-66BB-BC42-D64D4C75EB5C}"/>
              </a:ext>
            </a:extLst>
          </p:cNvPr>
          <p:cNvCxnSpPr>
            <a:cxnSpLocks/>
            <a:stCxn id="10" idx="0"/>
            <a:endCxn id="17" idx="2"/>
          </p:cNvCxnSpPr>
          <p:nvPr/>
        </p:nvCxnSpPr>
        <p:spPr>
          <a:xfrm flipV="1">
            <a:off x="10561320" y="3399174"/>
            <a:ext cx="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30FB14-1CE7-7EDD-1049-889A903B7CAB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10561320" y="4770774"/>
            <a:ext cx="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39646E-A2D1-4E79-20E8-2E4453AB516D}"/>
              </a:ext>
            </a:extLst>
          </p:cNvPr>
          <p:cNvCxnSpPr>
            <a:cxnSpLocks/>
            <a:stCxn id="21" idx="0"/>
            <a:endCxn id="15" idx="2"/>
          </p:cNvCxnSpPr>
          <p:nvPr/>
        </p:nvCxnSpPr>
        <p:spPr>
          <a:xfrm flipH="1" flipV="1">
            <a:off x="6903720" y="3399174"/>
            <a:ext cx="1371600" cy="91600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B93C9E-B2DF-215E-76A6-7930D4A9A718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V="1">
            <a:off x="8275320" y="3399174"/>
            <a:ext cx="457200" cy="91600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B8E8A30-54DF-A66E-7F24-F255C86CE3F5}"/>
              </a:ext>
            </a:extLst>
          </p:cNvPr>
          <p:cNvCxnSpPr>
            <a:cxnSpLocks/>
            <a:stCxn id="11" idx="0"/>
            <a:endCxn id="22" idx="2"/>
          </p:cNvCxnSpPr>
          <p:nvPr/>
        </p:nvCxnSpPr>
        <p:spPr>
          <a:xfrm flipH="1" flipV="1">
            <a:off x="3246120" y="3399174"/>
            <a:ext cx="27432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2D22D50-CCCE-D903-150F-74DEFB44081A}"/>
              </a:ext>
            </a:extLst>
          </p:cNvPr>
          <p:cNvCxnSpPr>
            <a:cxnSpLocks/>
            <a:stCxn id="22" idx="1"/>
            <a:endCxn id="6" idx="3"/>
          </p:cNvCxnSpPr>
          <p:nvPr/>
        </p:nvCxnSpPr>
        <p:spPr>
          <a:xfrm flipH="1">
            <a:off x="2105891" y="3170574"/>
            <a:ext cx="454429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0DCFE1-2AE9-7027-4E2B-A01E0B9521B6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103120" y="4542174"/>
            <a:ext cx="91440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F6C4AD8-E5B6-9D8B-0AC4-3377FC7D3F1A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675120" y="5913774"/>
            <a:ext cx="91440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98DB40-3B9F-EC6E-0F73-211D6E0A725D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 flipH="1">
            <a:off x="1417320" y="4770774"/>
            <a:ext cx="45720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4419F2-EBCF-28CD-C0F0-3050C3A9CFB0}"/>
              </a:ext>
            </a:extLst>
          </p:cNvPr>
          <p:cNvCxnSpPr>
            <a:cxnSpLocks/>
            <a:stCxn id="11" idx="2"/>
            <a:endCxn id="14" idx="0"/>
          </p:cNvCxnSpPr>
          <p:nvPr/>
        </p:nvCxnSpPr>
        <p:spPr>
          <a:xfrm flipH="1">
            <a:off x="3703320" y="4770774"/>
            <a:ext cx="22860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26BF2E5-E542-D9F7-F4DD-B3C6AFE6AA41}"/>
              </a:ext>
            </a:extLst>
          </p:cNvPr>
          <p:cNvSpPr txBox="1"/>
          <p:nvPr/>
        </p:nvSpPr>
        <p:spPr>
          <a:xfrm>
            <a:off x="9277908" y="415770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5D65CE-C75E-42FF-7C37-9A463EF05478}"/>
              </a:ext>
            </a:extLst>
          </p:cNvPr>
          <p:cNvSpPr txBox="1"/>
          <p:nvPr/>
        </p:nvSpPr>
        <p:spPr>
          <a:xfrm>
            <a:off x="10561320" y="503856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13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85BB750-5E59-CF01-D295-56A384F7DD17}"/>
              </a:ext>
            </a:extLst>
          </p:cNvPr>
          <p:cNvSpPr txBox="1"/>
          <p:nvPr/>
        </p:nvSpPr>
        <p:spPr>
          <a:xfrm>
            <a:off x="10561320" y="366696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14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6FB6C25-5182-1879-98C6-C460BED84A65}"/>
              </a:ext>
            </a:extLst>
          </p:cNvPr>
          <p:cNvSpPr txBox="1"/>
          <p:nvPr/>
        </p:nvSpPr>
        <p:spPr>
          <a:xfrm>
            <a:off x="6947814" y="553371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10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414FBD-37FA-A9D8-8591-769368C2FB99}"/>
              </a:ext>
            </a:extLst>
          </p:cNvPr>
          <p:cNvSpPr txBox="1"/>
          <p:nvPr/>
        </p:nvSpPr>
        <p:spPr>
          <a:xfrm>
            <a:off x="8525999" y="367411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82CC1AC-3E12-C874-D5E3-E4F22C60F465}"/>
              </a:ext>
            </a:extLst>
          </p:cNvPr>
          <p:cNvSpPr txBox="1"/>
          <p:nvPr/>
        </p:nvSpPr>
        <p:spPr>
          <a:xfrm>
            <a:off x="2130280" y="2801242"/>
            <a:ext cx="45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10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C24605-B76D-7590-9366-9733B62599B1}"/>
              </a:ext>
            </a:extLst>
          </p:cNvPr>
          <p:cNvSpPr txBox="1"/>
          <p:nvPr/>
        </p:nvSpPr>
        <p:spPr>
          <a:xfrm>
            <a:off x="7677708" y="3674119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3A854C0-C771-B0BB-4315-B152DC422716}"/>
              </a:ext>
            </a:extLst>
          </p:cNvPr>
          <p:cNvSpPr txBox="1"/>
          <p:nvPr/>
        </p:nvSpPr>
        <p:spPr>
          <a:xfrm>
            <a:off x="5623895" y="36669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B091A5E-8991-A45F-19C6-EB30A9302260}"/>
              </a:ext>
            </a:extLst>
          </p:cNvPr>
          <p:cNvSpPr txBox="1"/>
          <p:nvPr/>
        </p:nvSpPr>
        <p:spPr>
          <a:xfrm>
            <a:off x="4827322" y="366696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21DA672-AB61-56E5-7CB3-13A1E712127E}"/>
              </a:ext>
            </a:extLst>
          </p:cNvPr>
          <p:cNvSpPr txBox="1"/>
          <p:nvPr/>
        </p:nvSpPr>
        <p:spPr>
          <a:xfrm>
            <a:off x="2400601" y="4142159"/>
            <a:ext cx="45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10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43956A-2E79-8C2D-17EC-476EF3F6491F}"/>
              </a:ext>
            </a:extLst>
          </p:cNvPr>
          <p:cNvSpPr txBox="1"/>
          <p:nvPr/>
        </p:nvSpPr>
        <p:spPr>
          <a:xfrm>
            <a:off x="2654416" y="504906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887508-65D0-F773-ADD4-3D6BA7A95353}"/>
              </a:ext>
            </a:extLst>
          </p:cNvPr>
          <p:cNvSpPr txBox="1"/>
          <p:nvPr/>
        </p:nvSpPr>
        <p:spPr>
          <a:xfrm>
            <a:off x="4972879" y="503856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12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A7287D-B782-C925-D577-B187E6F86087}"/>
              </a:ext>
            </a:extLst>
          </p:cNvPr>
          <p:cNvSpPr txBox="1"/>
          <p:nvPr/>
        </p:nvSpPr>
        <p:spPr>
          <a:xfrm>
            <a:off x="6565638" y="503924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F8F3288-8AAF-3EAD-40B3-5643E559863B}"/>
              </a:ext>
            </a:extLst>
          </p:cNvPr>
          <p:cNvSpPr txBox="1"/>
          <p:nvPr/>
        </p:nvSpPr>
        <p:spPr>
          <a:xfrm>
            <a:off x="6891283" y="416203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F716B66-828D-3DD4-907D-118172F86E4B}"/>
              </a:ext>
            </a:extLst>
          </p:cNvPr>
          <p:cNvSpPr txBox="1"/>
          <p:nvPr/>
        </p:nvSpPr>
        <p:spPr>
          <a:xfrm>
            <a:off x="4931645" y="1271016"/>
            <a:ext cx="3310128" cy="1477328"/>
          </a:xfrm>
          <a:prstGeom prst="rect">
            <a:avLst/>
          </a:prstGeom>
          <a:solidFill>
            <a:srgbClr val="FFD3D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6. Optimistic phase reduction</a:t>
            </a:r>
          </a:p>
          <a:p>
            <a:r>
              <a:rPr lang="en-US" dirty="0">
                <a:effectLst/>
                <a:latin typeface="+mj-lt"/>
              </a:rPr>
              <a:t>7. Speculative phase reduction</a:t>
            </a:r>
          </a:p>
          <a:p>
            <a:r>
              <a:rPr lang="en-US" dirty="0">
                <a:effectLst/>
                <a:latin typeface="+mj-lt"/>
              </a:rPr>
              <a:t>8. Speculative execution</a:t>
            </a:r>
          </a:p>
          <a:p>
            <a:r>
              <a:rPr lang="en-US" dirty="0">
                <a:effectLst/>
                <a:latin typeface="+mj-lt"/>
              </a:rPr>
              <a:t>9. Optimistic conflict-free</a:t>
            </a:r>
          </a:p>
          <a:p>
            <a:r>
              <a:rPr lang="en-US" dirty="0">
                <a:effectLst/>
                <a:latin typeface="+mj-lt"/>
              </a:rPr>
              <a:t>10. Resilience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92CEE3A-D867-9D0F-B9E8-894E8B3B84D9}"/>
              </a:ext>
            </a:extLst>
          </p:cNvPr>
          <p:cNvSpPr txBox="1"/>
          <p:nvPr/>
        </p:nvSpPr>
        <p:spPr>
          <a:xfrm>
            <a:off x="8241773" y="1275239"/>
            <a:ext cx="3310128" cy="1477328"/>
          </a:xfrm>
          <a:prstGeom prst="rect">
            <a:avLst/>
          </a:prstGeom>
          <a:solidFill>
            <a:srgbClr val="FFD3D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+mj-lt"/>
              </a:rPr>
              <a:t>11. Authentication</a:t>
            </a:r>
          </a:p>
          <a:p>
            <a:r>
              <a:rPr lang="en-US" dirty="0">
                <a:effectLst/>
                <a:latin typeface="+mj-lt"/>
              </a:rPr>
              <a:t>12. Robust</a:t>
            </a:r>
          </a:p>
          <a:p>
            <a:r>
              <a:rPr lang="en-US" dirty="0">
                <a:effectLst/>
                <a:latin typeface="+mj-lt"/>
              </a:rPr>
              <a:t>13. Fair</a:t>
            </a:r>
          </a:p>
          <a:p>
            <a:r>
              <a:rPr lang="en-US" dirty="0">
                <a:effectLst/>
                <a:latin typeface="+mj-lt"/>
              </a:rPr>
              <a:t>14. Tree-based </a:t>
            </a:r>
            <a:r>
              <a:rPr lang="en-US" dirty="0" err="1">
                <a:effectLst/>
                <a:latin typeface="+mj-lt"/>
              </a:rPr>
              <a:t>LoadBalancer</a:t>
            </a:r>
            <a:endParaRPr lang="en-US" dirty="0">
              <a:effectLst/>
              <a:latin typeface="+mj-lt"/>
            </a:endParaRPr>
          </a:p>
          <a:p>
            <a:endParaRPr lang="en-US" dirty="0">
              <a:effectLst/>
              <a:latin typeface="+mj-lt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FC7595-30A3-63F3-3358-3AAE902BFC9B}"/>
              </a:ext>
            </a:extLst>
          </p:cNvPr>
          <p:cNvCxnSpPr>
            <a:cxnSpLocks/>
            <a:stCxn id="11" idx="1"/>
            <a:endCxn id="23" idx="3"/>
          </p:cNvCxnSpPr>
          <p:nvPr/>
        </p:nvCxnSpPr>
        <p:spPr>
          <a:xfrm flipH="1">
            <a:off x="4389120" y="4542174"/>
            <a:ext cx="91440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A753EB0-B877-3E2B-E1DC-2A94D510AE1E}"/>
              </a:ext>
            </a:extLst>
          </p:cNvPr>
          <p:cNvSpPr txBox="1"/>
          <p:nvPr/>
        </p:nvSpPr>
        <p:spPr>
          <a:xfrm>
            <a:off x="4689781" y="4175745"/>
            <a:ext cx="45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9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D410B-68B3-1B60-194B-4BA6ABEB0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1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FFB-EB39-4FEE-CBC5-5358F62A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B4CEE7-9C02-A184-10EB-EC3048F50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6AACD88-20C8-B729-9131-A6BA356BD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36BDCFA-7047-D123-2A8F-5B7011EC2A96}"/>
              </a:ext>
            </a:extLst>
          </p:cNvPr>
          <p:cNvSpPr/>
          <p:nvPr/>
        </p:nvSpPr>
        <p:spPr>
          <a:xfrm>
            <a:off x="838200" y="1245006"/>
            <a:ext cx="10789920" cy="1188720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The core unit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Defines entities, e.g., clients and nodes, and maintains the application logic and data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Arial" panose="020B0604020202020204" pitchFamily="34" charset="0"/>
              </a:rPr>
              <a:t>Defines workloads and benchmarks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8A1F2E-08F6-0B15-5B1B-F780C17FDF2B}"/>
              </a:ext>
            </a:extLst>
          </p:cNvPr>
          <p:cNvSpPr/>
          <p:nvPr/>
        </p:nvSpPr>
        <p:spPr>
          <a:xfrm>
            <a:off x="838200" y="2475833"/>
            <a:ext cx="10789920" cy="11887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state manager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Enables the core unit to track the states and transitions of each entity according to the protocol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Defines a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domain-specific language (DSL)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to rapidly prototype BFT protocols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53DBD-B1FB-3925-F509-84EB34922069}"/>
              </a:ext>
            </a:extLst>
          </p:cNvPr>
          <p:cNvSpPr/>
          <p:nvPr/>
        </p:nvSpPr>
        <p:spPr>
          <a:xfrm>
            <a:off x="838200" y="3706660"/>
            <a:ext cx="10789920" cy="118872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plugin manager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Implements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protocol-specific behaviors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that cannot be handled by the protocol config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Enables users to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define their own dimensions/values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or to update existing dimensions without requiring changes to the platform code or rebuilding the platform binaries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96F6A7-028D-2158-ADC1-59681646BC3E}"/>
              </a:ext>
            </a:extLst>
          </p:cNvPr>
          <p:cNvSpPr/>
          <p:nvPr/>
        </p:nvSpPr>
        <p:spPr>
          <a:xfrm>
            <a:off x="838199" y="4937487"/>
            <a:ext cx="10789919" cy="118872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ysClr val="windowText" lastClr="000000"/>
                </a:solidFill>
                <a:latin typeface="+mj-lt"/>
              </a:rPr>
              <a:t>The run-time unit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+mj-lt"/>
              </a:rPr>
              <a:t>Manages the run-time execution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ysClr val="windowText" lastClr="000000"/>
                </a:solidFill>
                <a:latin typeface="+mj-lt"/>
              </a:rPr>
              <a:t>E.g., manages benchmarks, setups all entities, enables plugins to run, reports results</a:t>
            </a:r>
          </a:p>
        </p:txBody>
      </p:sp>
    </p:spTree>
    <p:extLst>
      <p:ext uri="{BB962C8B-B14F-4D97-AF65-F5344CB8AC3E}">
        <p14:creationId xmlns:p14="http://schemas.microsoft.com/office/powerpoint/2010/main" val="2387285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6353B-F989-D286-7298-A95AE2BDB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0308B-90A5-2DC5-AF57-720D150EA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8533"/>
            <a:ext cx="6740613" cy="2190927"/>
          </a:xfrm>
        </p:spPr>
        <p:txBody>
          <a:bodyPr/>
          <a:lstStyle/>
          <a:p>
            <a:r>
              <a:rPr lang="en-US" dirty="0">
                <a:latin typeface="+mj-lt"/>
              </a:rPr>
              <a:t>W</a:t>
            </a:r>
            <a:r>
              <a:rPr lang="en-US" dirty="0">
                <a:effectLst/>
                <a:latin typeface="+mj-lt"/>
              </a:rPr>
              <a:t>ritten in the protocol config</a:t>
            </a:r>
          </a:p>
          <a:p>
            <a:r>
              <a:rPr lang="en-US" dirty="0">
                <a:latin typeface="+mj-lt"/>
              </a:rPr>
              <a:t>D</a:t>
            </a:r>
            <a:r>
              <a:rPr lang="en-US" dirty="0">
                <a:effectLst/>
                <a:latin typeface="+mj-lt"/>
              </a:rPr>
              <a:t>efines different dimensions and their chosen values, the list of roles, phases, states, messages, quorum conditions, and plugins</a:t>
            </a:r>
          </a:p>
          <a:p>
            <a:r>
              <a:rPr lang="en-US" dirty="0">
                <a:latin typeface="+mj-lt"/>
              </a:rPr>
              <a:t>R</a:t>
            </a:r>
            <a:r>
              <a:rPr lang="en-US" dirty="0">
                <a:effectLst/>
                <a:latin typeface="+mj-lt"/>
              </a:rPr>
              <a:t>educes the effort needed to write a BFT protocol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A4A3A-FD15-17DF-E258-210E3AEC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16</a:t>
            </a:fld>
            <a:endParaRPr lang="en-US"/>
          </a:p>
        </p:txBody>
      </p:sp>
      <p:pic>
        <p:nvPicPr>
          <p:cNvPr id="5" name="Content Placeholder 7" descr="A graph of numbers and a bar&#10;&#10;Description automatically generated with medium confidence">
            <a:extLst>
              <a:ext uri="{FF2B5EF4-FFF2-40B4-BE49-F238E27FC236}">
                <a16:creationId xmlns:a16="http://schemas.microsoft.com/office/drawing/2014/main" id="{3A628F04-6D18-1009-41B7-708C91F64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3579460"/>
            <a:ext cx="6400078" cy="246508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44D60B-BDB5-CE10-7FD1-DBFB0B1A7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880"/>
          <a:stretch/>
        </p:blipFill>
        <p:spPr>
          <a:xfrm>
            <a:off x="7578813" y="0"/>
            <a:ext cx="4415265" cy="68580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A9B84EA-BF35-96CB-B276-86C8ADF95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75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A868-F113-4341-9A12-35F1F4918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400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Experimental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4656B-8935-CA4E-BE4E-54993799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3"/>
            <a:ext cx="11049000" cy="478843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+mj-lt"/>
              </a:rPr>
              <a:t>Platform: </a:t>
            </a:r>
            <a:r>
              <a:rPr lang="en-US" sz="2200" dirty="0">
                <a:solidFill>
                  <a:schemeClr val="accent2"/>
                </a:solidFill>
                <a:latin typeface="+mj-lt"/>
              </a:rPr>
              <a:t>Amazon EC2</a:t>
            </a:r>
          </a:p>
          <a:p>
            <a:r>
              <a:rPr lang="en-US" sz="2200" dirty="0">
                <a:latin typeface="+mj-lt"/>
              </a:rPr>
              <a:t>PBFT, Zyzzyva, SBFT, </a:t>
            </a:r>
            <a:r>
              <a:rPr lang="en-US" sz="2200" dirty="0" err="1">
                <a:latin typeface="+mj-lt"/>
              </a:rPr>
              <a:t>FaB</a:t>
            </a:r>
            <a:r>
              <a:rPr lang="en-US" sz="2200" dirty="0">
                <a:latin typeface="+mj-lt"/>
              </a:rPr>
              <a:t>, PoE, (Chained-)</a:t>
            </a:r>
            <a:r>
              <a:rPr lang="en-US" sz="2200" dirty="0" err="1">
                <a:latin typeface="+mj-lt"/>
              </a:rPr>
              <a:t>HotStuff</a:t>
            </a:r>
            <a:r>
              <a:rPr lang="en-US" sz="2200" dirty="0">
                <a:latin typeface="+mj-lt"/>
              </a:rPr>
              <a:t>, Kauri, Themis, FLB and FTB.</a:t>
            </a:r>
            <a:endParaRPr lang="en-US" sz="2200" dirty="0">
              <a:solidFill>
                <a:schemeClr val="accent2"/>
              </a:solidFill>
              <a:latin typeface="+mj-lt"/>
            </a:endParaRPr>
          </a:p>
          <a:p>
            <a:r>
              <a:rPr lang="en-US" sz="2200" dirty="0">
                <a:latin typeface="+mj-lt"/>
              </a:rPr>
              <a:t>Evaluate the impact of the impact of design choices 1, 2, 3, 6, 7, 8, 10, 11, 13, and 14</a:t>
            </a:r>
          </a:p>
          <a:p>
            <a:r>
              <a:rPr lang="en-US" dirty="0">
                <a:latin typeface="+mj-lt"/>
              </a:rPr>
              <a:t>Workload with client request/reply payload sizes of 128/128 byte.</a:t>
            </a:r>
            <a:endParaRPr lang="en-US" sz="2200" dirty="0">
              <a:latin typeface="+mj-lt"/>
            </a:endParaRPr>
          </a:p>
          <a:p>
            <a:r>
              <a:rPr lang="en-US" dirty="0">
                <a:latin typeface="+mj-lt"/>
              </a:rPr>
              <a:t>Measuring performance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</a:rPr>
              <a:t>Throughput</a:t>
            </a:r>
          </a:p>
          <a:p>
            <a:pPr lvl="1"/>
            <a:r>
              <a:rPr lang="en-US" dirty="0">
                <a:solidFill>
                  <a:srgbClr val="00B0F0"/>
                </a:solidFill>
                <a:latin typeface="+mj-lt"/>
              </a:rPr>
              <a:t>Latency</a:t>
            </a:r>
          </a:p>
        </p:txBody>
      </p:sp>
      <p:pic>
        <p:nvPicPr>
          <p:cNvPr id="7" name="Picture 6" descr="A picture containing indoor, wall, different, photo&#10;&#10;Description automatically generated">
            <a:extLst>
              <a:ext uri="{FF2B5EF4-FFF2-40B4-BE49-F238E27FC236}">
                <a16:creationId xmlns:a16="http://schemas.microsoft.com/office/drawing/2014/main" id="{1A4C83F7-905D-0646-B748-655727F74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48" y="3749040"/>
            <a:ext cx="7280941" cy="310896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41E13-AAAE-DD7D-0091-423D716B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57AEF60-84AC-9E2B-ED4B-70585BF7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7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10E71-AC0C-48FA-3AE0-C56662B7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with different number of replicas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0D25AD-33F7-B17D-C112-DAFDD5DB9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18</a:t>
            </a:fld>
            <a:endParaRPr lang="en-US"/>
          </a:p>
        </p:txBody>
      </p:sp>
      <p:pic>
        <p:nvPicPr>
          <p:cNvPr id="8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134056FA-33C8-A0BC-E1F7-96D59F63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4674"/>
            <a:ext cx="10515600" cy="4536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CFA931-AB6A-294D-C683-D98201FD7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71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2D08-55A6-9C33-1778-C42860FB2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09045-439D-1FAD-025F-D55B394B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19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D5D433-669F-43BD-AA25-821F4717095B}"/>
              </a:ext>
            </a:extLst>
          </p:cNvPr>
          <p:cNvSpPr txBox="1">
            <a:spLocks/>
          </p:cNvSpPr>
          <p:nvPr/>
        </p:nvSpPr>
        <p:spPr>
          <a:xfrm>
            <a:off x="1066800" y="4721514"/>
            <a:ext cx="10058400" cy="73152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Incorporating automatic selection strategies in Bedrock </a:t>
            </a:r>
          </a:p>
          <a:p>
            <a:pPr lvl="1"/>
            <a:r>
              <a:rPr lang="en-US" dirty="0">
                <a:latin typeface="+mj-lt"/>
              </a:rPr>
              <a:t>Using machine learning to select the appropriate BFT protocol, or switch protocols at runtime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5E70C5B-F67D-C793-F7E2-9C77519D44FB}"/>
              </a:ext>
            </a:extLst>
          </p:cNvPr>
          <p:cNvSpPr txBox="1">
            <a:spLocks/>
          </p:cNvSpPr>
          <p:nvPr/>
        </p:nvSpPr>
        <p:spPr>
          <a:xfrm>
            <a:off x="1066800" y="3026704"/>
            <a:ext cx="10058400" cy="731520"/>
          </a:xfrm>
          <a:prstGeom prst="rect">
            <a:avLst/>
          </a:prstGeom>
          <a:ln>
            <a:solidFill>
              <a:srgbClr val="DF042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Extending the supported protocols</a:t>
            </a:r>
          </a:p>
          <a:p>
            <a:pPr lvl="1"/>
            <a:r>
              <a:rPr lang="en-US" dirty="0">
                <a:latin typeface="+mj-lt"/>
              </a:rPr>
              <a:t>E.g., adding synchronous and fully asynchronous protocols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0A233C-F3D4-D5FB-813E-41E630D05153}"/>
              </a:ext>
            </a:extLst>
          </p:cNvPr>
          <p:cNvSpPr txBox="1">
            <a:spLocks/>
          </p:cNvSpPr>
          <p:nvPr/>
        </p:nvSpPr>
        <p:spPr>
          <a:xfrm>
            <a:off x="1066800" y="2173406"/>
            <a:ext cx="10058400" cy="731520"/>
          </a:xfrm>
          <a:prstGeom prst="rect">
            <a:avLst/>
          </a:prstGeom>
          <a:ln>
            <a:solidFill>
              <a:srgbClr val="FF001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Diversifying replica implementation using n-version programming</a:t>
            </a:r>
          </a:p>
          <a:p>
            <a:pPr lvl="1"/>
            <a:r>
              <a:rPr lang="en-US" dirty="0">
                <a:latin typeface="+mj-lt"/>
              </a:rPr>
              <a:t>To ensure the independent failure of replicas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A16E99A-AA8B-FA4D-6061-DCCF247C45AD}"/>
              </a:ext>
            </a:extLst>
          </p:cNvPr>
          <p:cNvSpPr txBox="1">
            <a:spLocks/>
          </p:cNvSpPr>
          <p:nvPr/>
        </p:nvSpPr>
        <p:spPr>
          <a:xfrm>
            <a:off x="1066800" y="3874537"/>
            <a:ext cx="10058400" cy="731520"/>
          </a:xfrm>
          <a:prstGeom prst="rect">
            <a:avLst/>
          </a:prstGeom>
          <a:ln>
            <a:solidFill>
              <a:srgbClr val="7E212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Enabling scalable transaction processing</a:t>
            </a:r>
          </a:p>
          <a:p>
            <a:pPr lvl="1"/>
            <a:r>
              <a:rPr lang="en-US" dirty="0">
                <a:latin typeface="+mj-lt"/>
              </a:rPr>
              <a:t>Running different instances of consensus protocols in parallel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C0DFB1-F318-D25A-6F48-BF2651FCB261}"/>
              </a:ext>
            </a:extLst>
          </p:cNvPr>
          <p:cNvSpPr/>
          <p:nvPr/>
        </p:nvSpPr>
        <p:spPr>
          <a:xfrm>
            <a:off x="876564" y="1324699"/>
            <a:ext cx="137160" cy="731520"/>
          </a:xfrm>
          <a:prstGeom prst="rect">
            <a:avLst/>
          </a:prstGeom>
          <a:solidFill>
            <a:srgbClr val="FC695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C553D-361C-3297-020F-6C249CA00596}"/>
              </a:ext>
            </a:extLst>
          </p:cNvPr>
          <p:cNvSpPr/>
          <p:nvPr/>
        </p:nvSpPr>
        <p:spPr>
          <a:xfrm>
            <a:off x="876564" y="2168680"/>
            <a:ext cx="137160" cy="731520"/>
          </a:xfrm>
          <a:prstGeom prst="rect">
            <a:avLst/>
          </a:prstGeom>
          <a:solidFill>
            <a:srgbClr val="FF00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6EA237-305F-81B6-7CFD-2C1FCC1EA999}"/>
              </a:ext>
            </a:extLst>
          </p:cNvPr>
          <p:cNvSpPr/>
          <p:nvPr/>
        </p:nvSpPr>
        <p:spPr>
          <a:xfrm>
            <a:off x="876564" y="3018237"/>
            <a:ext cx="137160" cy="731520"/>
          </a:xfrm>
          <a:prstGeom prst="rect">
            <a:avLst/>
          </a:prstGeom>
          <a:solidFill>
            <a:srgbClr val="DF042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F35F71-B929-0478-25A2-D13B6B1C8038}"/>
              </a:ext>
            </a:extLst>
          </p:cNvPr>
          <p:cNvSpPr/>
          <p:nvPr/>
        </p:nvSpPr>
        <p:spPr>
          <a:xfrm>
            <a:off x="876564" y="3871813"/>
            <a:ext cx="137160" cy="731520"/>
          </a:xfrm>
          <a:prstGeom prst="rect">
            <a:avLst/>
          </a:prstGeom>
          <a:solidFill>
            <a:srgbClr val="7E21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5F4C59-FE8D-70EE-68EE-68845993FF9D}"/>
              </a:ext>
            </a:extLst>
          </p:cNvPr>
          <p:cNvSpPr/>
          <p:nvPr/>
        </p:nvSpPr>
        <p:spPr>
          <a:xfrm>
            <a:off x="876564" y="4721514"/>
            <a:ext cx="137160" cy="731520"/>
          </a:xfrm>
          <a:prstGeom prst="rect">
            <a:avLst/>
          </a:prstGeom>
          <a:solidFill>
            <a:srgbClr val="3902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B0D738-9972-85A8-733F-C42EA957A186}"/>
              </a:ext>
            </a:extLst>
          </p:cNvPr>
          <p:cNvSpPr txBox="1">
            <a:spLocks/>
          </p:cNvSpPr>
          <p:nvPr/>
        </p:nvSpPr>
        <p:spPr>
          <a:xfrm>
            <a:off x="1066800" y="1328297"/>
            <a:ext cx="10058400" cy="731520"/>
          </a:xfrm>
          <a:prstGeom prst="rect">
            <a:avLst/>
          </a:prstGeom>
          <a:ln>
            <a:solidFill>
              <a:srgbClr val="FC695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Enabling users to check the correctness of their written protocols</a:t>
            </a:r>
          </a:p>
          <a:p>
            <a:pPr lvl="1"/>
            <a:r>
              <a:rPr lang="en-US" dirty="0">
                <a:latin typeface="+mj-lt"/>
              </a:rPr>
              <a:t>Transforming the DSL code written in Bedrock to the language used by verification tools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44025A-9B22-B149-841E-35A658C15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8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1FC7-15DB-AC7F-C77D-304201EEF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65125"/>
            <a:ext cx="10515600" cy="910519"/>
          </a:xfrm>
        </p:spPr>
        <p:txBody>
          <a:bodyPr/>
          <a:lstStyle/>
          <a:p>
            <a:r>
              <a:rPr lang="en-US" dirty="0"/>
              <a:t>Distributed transaction processing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149182-6E14-72F6-188C-B351F982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A0E0696A-2C13-5A85-2A8A-661B2FBA0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472" y="2051696"/>
            <a:ext cx="640080" cy="640080"/>
          </a:xfrm>
          <a:prstGeom prst="rect">
            <a:avLst/>
          </a:prstGeom>
        </p:spPr>
      </p:pic>
      <p:pic>
        <p:nvPicPr>
          <p:cNvPr id="7" name="Picture 6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FEEF6FAF-0048-F1E1-557C-FA0A23E67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472" y="4429136"/>
            <a:ext cx="640080" cy="640080"/>
          </a:xfrm>
          <a:prstGeom prst="rect">
            <a:avLst/>
          </a:prstGeom>
        </p:spPr>
      </p:pic>
      <p:pic>
        <p:nvPicPr>
          <p:cNvPr id="9" name="Picture 8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71106FE8-5763-27D7-A602-DC721F40B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1696" y="3240416"/>
            <a:ext cx="640080" cy="64008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DB2AD88-0E7F-F418-2854-F199BD93649E}"/>
              </a:ext>
            </a:extLst>
          </p:cNvPr>
          <p:cNvCxnSpPr>
            <a:cxnSpLocks/>
          </p:cNvCxnSpPr>
          <p:nvPr/>
        </p:nvCxnSpPr>
        <p:spPr>
          <a:xfrm>
            <a:off x="1421683" y="3521322"/>
            <a:ext cx="292608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D83A72C-A75E-650D-9014-CF2D917C887C}"/>
              </a:ext>
            </a:extLst>
          </p:cNvPr>
          <p:cNvSpPr txBox="1"/>
          <p:nvPr/>
        </p:nvSpPr>
        <p:spPr>
          <a:xfrm>
            <a:off x="1859841" y="3146964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(Alice,Bob,10)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090D9949-6ECF-4D53-88B8-0E66FEF5FEFC}"/>
              </a:ext>
            </a:extLst>
          </p:cNvPr>
          <p:cNvGraphicFramePr>
            <a:graphicFrameLocks noGrp="1"/>
          </p:cNvGraphicFramePr>
          <p:nvPr/>
        </p:nvGraphicFramePr>
        <p:xfrm>
          <a:off x="7651552" y="4429136"/>
          <a:ext cx="1495485" cy="975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4197">
                  <a:extLst>
                    <a:ext uri="{9D8B030D-6E8A-4147-A177-3AD203B41FA5}">
                      <a16:colId xmlns:a16="http://schemas.microsoft.com/office/drawing/2014/main" val="1767212527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1099627266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139478028"/>
                    </a:ext>
                  </a:extLst>
                </a:gridCol>
              </a:tblGrid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ID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Name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BAL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69894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1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Alice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20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462495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2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Bob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10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101640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Carol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8686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779382D3-4E51-104A-21B8-55FC50AE099B}"/>
              </a:ext>
            </a:extLst>
          </p:cNvPr>
          <p:cNvGraphicFramePr>
            <a:graphicFrameLocks noGrp="1"/>
          </p:cNvGraphicFramePr>
          <p:nvPr/>
        </p:nvGraphicFramePr>
        <p:xfrm>
          <a:off x="7672488" y="2051387"/>
          <a:ext cx="1495485" cy="975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4197">
                  <a:extLst>
                    <a:ext uri="{9D8B030D-6E8A-4147-A177-3AD203B41FA5}">
                      <a16:colId xmlns:a16="http://schemas.microsoft.com/office/drawing/2014/main" val="1767212527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1099627266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139478028"/>
                    </a:ext>
                  </a:extLst>
                </a:gridCol>
              </a:tblGrid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ID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Name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BAL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69894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1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Alice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20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462495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2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Bob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10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101640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Carol</a:t>
                      </a: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86869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8687ADA-3B88-3B9B-DF06-A7592AD7B559}"/>
              </a:ext>
            </a:extLst>
          </p:cNvPr>
          <p:cNvGraphicFramePr>
            <a:graphicFrameLocks noGrp="1"/>
          </p:cNvGraphicFramePr>
          <p:nvPr/>
        </p:nvGraphicFramePr>
        <p:xfrm>
          <a:off x="4140735" y="4281583"/>
          <a:ext cx="1495485" cy="975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4197">
                  <a:extLst>
                    <a:ext uri="{9D8B030D-6E8A-4147-A177-3AD203B41FA5}">
                      <a16:colId xmlns:a16="http://schemas.microsoft.com/office/drawing/2014/main" val="1767212527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1099627266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139478028"/>
                    </a:ext>
                  </a:extLst>
                </a:gridCol>
              </a:tblGrid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ID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Name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BAL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69894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1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Alice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20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462495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2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Bob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10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01640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Carol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15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868697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E64C9411-CD29-B3C7-C254-09EE2FE95020}"/>
              </a:ext>
            </a:extLst>
          </p:cNvPr>
          <p:cNvGraphicFramePr>
            <a:graphicFrameLocks noGrp="1"/>
          </p:cNvGraphicFramePr>
          <p:nvPr/>
        </p:nvGraphicFramePr>
        <p:xfrm>
          <a:off x="4140735" y="4281583"/>
          <a:ext cx="1495485" cy="975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4197">
                  <a:extLst>
                    <a:ext uri="{9D8B030D-6E8A-4147-A177-3AD203B41FA5}">
                      <a16:colId xmlns:a16="http://schemas.microsoft.com/office/drawing/2014/main" val="1767212527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1099627266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139478028"/>
                    </a:ext>
                  </a:extLst>
                </a:gridCol>
              </a:tblGrid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ID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Name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BAL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69894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1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Alice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sngStrike" dirty="0">
                          <a:solidFill>
                            <a:srgbClr val="0432FF"/>
                          </a:solidFill>
                          <a:latin typeface="Courier" pitchFamily="2" charset="0"/>
                        </a:rPr>
                        <a:t>20</a:t>
                      </a:r>
                      <a:r>
                        <a:rPr lang="en-US" sz="1600" b="0" strike="noStrike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0</a:t>
                      </a:r>
                      <a:endParaRPr lang="en-US" sz="1600" b="0" dirty="0">
                        <a:solidFill>
                          <a:srgbClr val="00B05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462495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2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Bob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sngStrike" dirty="0">
                          <a:solidFill>
                            <a:srgbClr val="0432FF"/>
                          </a:solidFill>
                          <a:latin typeface="Courier" pitchFamily="2" charset="0"/>
                        </a:rPr>
                        <a:t>10</a:t>
                      </a:r>
                      <a:r>
                        <a:rPr lang="en-US" sz="1600" b="0" strike="noStrike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0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01640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Carol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600" b="0" dirty="0">
                        <a:solidFill>
                          <a:srgbClr val="00B05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868697"/>
                  </a:ext>
                </a:extLst>
              </a:tr>
            </a:tbl>
          </a:graphicData>
        </a:graphic>
      </p:graphicFrame>
      <p:pic>
        <p:nvPicPr>
          <p:cNvPr id="127" name="Picture 126" descr="Icon&#10;&#10;Description automatically generated">
            <a:extLst>
              <a:ext uri="{FF2B5EF4-FFF2-40B4-BE49-F238E27FC236}">
                <a16:creationId xmlns:a16="http://schemas.microsoft.com/office/drawing/2014/main" id="{CB660455-0F40-A0B2-15D5-E546FE392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5" y="3223195"/>
            <a:ext cx="640080" cy="64008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38A65B-F9CE-C683-EBCF-2616E1D78A0F}"/>
              </a:ext>
            </a:extLst>
          </p:cNvPr>
          <p:cNvGraphicFramePr>
            <a:graphicFrameLocks noGrp="1"/>
          </p:cNvGraphicFramePr>
          <p:nvPr/>
        </p:nvGraphicFramePr>
        <p:xfrm>
          <a:off x="7672487" y="2051696"/>
          <a:ext cx="1495485" cy="975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4197">
                  <a:extLst>
                    <a:ext uri="{9D8B030D-6E8A-4147-A177-3AD203B41FA5}">
                      <a16:colId xmlns:a16="http://schemas.microsoft.com/office/drawing/2014/main" val="1767212527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1099627266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139478028"/>
                    </a:ext>
                  </a:extLst>
                </a:gridCol>
              </a:tblGrid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ID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Name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BAL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69894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1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Alice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sngStrike" dirty="0">
                          <a:solidFill>
                            <a:srgbClr val="0432FF"/>
                          </a:solidFill>
                          <a:latin typeface="Courier" pitchFamily="2" charset="0"/>
                        </a:rPr>
                        <a:t>20</a:t>
                      </a:r>
                      <a:r>
                        <a:rPr lang="en-US" sz="1600" b="0" strike="noStrike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0</a:t>
                      </a:r>
                      <a:endParaRPr lang="en-US" sz="1600" b="0" dirty="0">
                        <a:solidFill>
                          <a:srgbClr val="00B05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462495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2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Bob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sngStrike" dirty="0">
                          <a:solidFill>
                            <a:srgbClr val="0432FF"/>
                          </a:solidFill>
                          <a:latin typeface="Courier" pitchFamily="2" charset="0"/>
                        </a:rPr>
                        <a:t>10</a:t>
                      </a:r>
                      <a:r>
                        <a:rPr lang="en-US" sz="1600" b="0" strike="noStrike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0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01640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Carol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600" b="0" dirty="0">
                        <a:solidFill>
                          <a:srgbClr val="00B05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868697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9BE3BA1-7DF1-62FB-BF57-4671B181BD47}"/>
              </a:ext>
            </a:extLst>
          </p:cNvPr>
          <p:cNvGraphicFramePr>
            <a:graphicFrameLocks noGrp="1"/>
          </p:cNvGraphicFramePr>
          <p:nvPr/>
        </p:nvGraphicFramePr>
        <p:xfrm>
          <a:off x="7651552" y="4428827"/>
          <a:ext cx="1495485" cy="9753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34197">
                  <a:extLst>
                    <a:ext uri="{9D8B030D-6E8A-4147-A177-3AD203B41FA5}">
                      <a16:colId xmlns:a16="http://schemas.microsoft.com/office/drawing/2014/main" val="1767212527"/>
                    </a:ext>
                  </a:extLst>
                </a:gridCol>
                <a:gridCol w="658368">
                  <a:extLst>
                    <a:ext uri="{9D8B030D-6E8A-4147-A177-3AD203B41FA5}">
                      <a16:colId xmlns:a16="http://schemas.microsoft.com/office/drawing/2014/main" val="1099627266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139478028"/>
                    </a:ext>
                  </a:extLst>
                </a:gridCol>
              </a:tblGrid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ID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Name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BAL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69894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1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Alice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sngStrike" dirty="0">
                          <a:solidFill>
                            <a:srgbClr val="0432FF"/>
                          </a:solidFill>
                          <a:latin typeface="Courier" pitchFamily="2" charset="0"/>
                        </a:rPr>
                        <a:t>20</a:t>
                      </a:r>
                      <a:r>
                        <a:rPr lang="en-US" sz="1600" b="0" strike="noStrike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1</a:t>
                      </a:r>
                      <a:r>
                        <a:rPr lang="en-US" sz="1600" b="0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0</a:t>
                      </a:r>
                      <a:endParaRPr lang="en-US" sz="1600" b="0" dirty="0">
                        <a:solidFill>
                          <a:srgbClr val="00B05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462495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2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</a:rPr>
                        <a:t>Bob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strike="sngStrike" dirty="0">
                          <a:solidFill>
                            <a:srgbClr val="0432FF"/>
                          </a:solidFill>
                          <a:latin typeface="Courier" pitchFamily="2" charset="0"/>
                        </a:rPr>
                        <a:t>10</a:t>
                      </a:r>
                      <a:r>
                        <a:rPr lang="en-US" sz="1600" b="0" strike="noStrike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2</a:t>
                      </a:r>
                      <a:r>
                        <a:rPr lang="en-US" sz="1600" b="0" dirty="0">
                          <a:solidFill>
                            <a:srgbClr val="00B050"/>
                          </a:solidFill>
                          <a:latin typeface="Courier" pitchFamily="2" charset="0"/>
                        </a:rPr>
                        <a:t>0</a:t>
                      </a:r>
                      <a:endParaRPr lang="en-US" sz="1600" b="0" dirty="0">
                        <a:solidFill>
                          <a:srgbClr val="00206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101640"/>
                  </a:ext>
                </a:extLst>
              </a:tr>
              <a:tr h="22762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Carol</a:t>
                      </a: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rgbClr val="002060"/>
                          </a:solidFill>
                          <a:latin typeface="Courier" pitchFamily="2" charset="0"/>
                          <a:cs typeface="Arial" panose="020B0604020202020204" pitchFamily="34" charset="0"/>
                        </a:rPr>
                        <a:t>15</a:t>
                      </a:r>
                      <a:endParaRPr lang="en-US" sz="1600" b="0" dirty="0">
                        <a:solidFill>
                          <a:srgbClr val="00B050"/>
                        </a:solidFill>
                        <a:latin typeface="Courier" pitchFamily="2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7868697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70CB9B-9E65-7DB1-C3E7-9B90BC52C07F}"/>
              </a:ext>
            </a:extLst>
          </p:cNvPr>
          <p:cNvCxnSpPr>
            <a:cxnSpLocks/>
          </p:cNvCxnSpPr>
          <p:nvPr/>
        </p:nvCxnSpPr>
        <p:spPr>
          <a:xfrm flipV="1">
            <a:off x="5299671" y="2072699"/>
            <a:ext cx="1738308" cy="1182957"/>
          </a:xfrm>
          <a:prstGeom prst="straightConnector1">
            <a:avLst/>
          </a:prstGeom>
          <a:ln w="12700">
            <a:solidFill>
              <a:srgbClr val="DD1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2C47A9E-B54C-BE29-3AF9-DAB3B0B8CA68}"/>
              </a:ext>
            </a:extLst>
          </p:cNvPr>
          <p:cNvSpPr txBox="1"/>
          <p:nvPr/>
        </p:nvSpPr>
        <p:spPr>
          <a:xfrm rot="19447621">
            <a:off x="4988425" y="2363250"/>
            <a:ext cx="221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B050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: (Alice,Bob,10)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15AAD98-4B7B-8918-F7F2-53EE031D4CE0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5371776" y="3560456"/>
            <a:ext cx="1639696" cy="1188720"/>
          </a:xfrm>
          <a:prstGeom prst="straightConnector1">
            <a:avLst/>
          </a:prstGeom>
          <a:ln w="12700">
            <a:solidFill>
              <a:srgbClr val="DD17B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78E668A-5BA7-7450-C6EC-0A6ABC7F27B1}"/>
              </a:ext>
            </a:extLst>
          </p:cNvPr>
          <p:cNvSpPr txBox="1"/>
          <p:nvPr/>
        </p:nvSpPr>
        <p:spPr>
          <a:xfrm rot="2081966">
            <a:off x="5203866" y="3943000"/>
            <a:ext cx="2215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  </a:t>
            </a:r>
            <a:r>
              <a:rPr lang="en-US" sz="1200" b="1" dirty="0">
                <a:solidFill>
                  <a:srgbClr val="00B050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: (Alice,Bob,10)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E8DB9B-AFAD-AE8F-0D04-33E35FB6ECAA}"/>
              </a:ext>
            </a:extLst>
          </p:cNvPr>
          <p:cNvCxnSpPr>
            <a:cxnSpLocks/>
          </p:cNvCxnSpPr>
          <p:nvPr/>
        </p:nvCxnSpPr>
        <p:spPr>
          <a:xfrm flipV="1">
            <a:off x="5329535" y="2179066"/>
            <a:ext cx="1738308" cy="1182957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4648A2-0278-5A39-E498-04CF9EE83477}"/>
              </a:ext>
            </a:extLst>
          </p:cNvPr>
          <p:cNvCxnSpPr>
            <a:cxnSpLocks/>
          </p:cNvCxnSpPr>
          <p:nvPr/>
        </p:nvCxnSpPr>
        <p:spPr>
          <a:xfrm flipV="1">
            <a:off x="5361690" y="2305874"/>
            <a:ext cx="1738308" cy="1182957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409CFB6-A649-536A-04B8-3F3BF08A0028}"/>
              </a:ext>
            </a:extLst>
          </p:cNvPr>
          <p:cNvCxnSpPr>
            <a:cxnSpLocks/>
          </p:cNvCxnSpPr>
          <p:nvPr/>
        </p:nvCxnSpPr>
        <p:spPr>
          <a:xfrm>
            <a:off x="5317592" y="3671566"/>
            <a:ext cx="1639696" cy="1188720"/>
          </a:xfrm>
          <a:prstGeom prst="straightConnector1">
            <a:avLst/>
          </a:prstGeom>
          <a:ln w="12700">
            <a:solidFill>
              <a:schemeClr val="accent4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F4861D14-1726-B67F-7E7C-D9F6EF3EF4DD}"/>
              </a:ext>
            </a:extLst>
          </p:cNvPr>
          <p:cNvCxnSpPr>
            <a:cxnSpLocks/>
          </p:cNvCxnSpPr>
          <p:nvPr/>
        </p:nvCxnSpPr>
        <p:spPr>
          <a:xfrm>
            <a:off x="5310213" y="3815252"/>
            <a:ext cx="1639696" cy="1188720"/>
          </a:xfrm>
          <a:prstGeom prst="straightConnector1">
            <a:avLst/>
          </a:prstGeom>
          <a:ln w="127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09FFC780-AE0B-D711-7BF4-DD1EEDA10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993" y="2874656"/>
            <a:ext cx="365760" cy="36576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69C674E-25F2-D313-4BAE-99FD34B6D82A}"/>
              </a:ext>
            </a:extLst>
          </p:cNvPr>
          <p:cNvSpPr txBox="1"/>
          <p:nvPr/>
        </p:nvSpPr>
        <p:spPr>
          <a:xfrm>
            <a:off x="4693676" y="3838601"/>
            <a:ext cx="762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DD17B0"/>
                </a:solidFill>
                <a:latin typeface="+mj-lt"/>
                <a:cs typeface="Digi Negare Bold" panose="02000806080000060004" pitchFamily="2" charset="-78"/>
              </a:rPr>
              <a:t>Accept?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09C775B-5186-09B0-569C-B412A46AD8A0}"/>
              </a:ext>
            </a:extLst>
          </p:cNvPr>
          <p:cNvSpPr txBox="1"/>
          <p:nvPr/>
        </p:nvSpPr>
        <p:spPr>
          <a:xfrm>
            <a:off x="4673531" y="4003052"/>
            <a:ext cx="758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+mj-lt"/>
                <a:cs typeface="Digi Negare Bold" panose="02000806080000060004" pitchFamily="2" charset="-78"/>
              </a:rPr>
              <a:t>Commit</a:t>
            </a:r>
            <a:endParaRPr lang="en-US" dirty="0">
              <a:solidFill>
                <a:srgbClr val="00B050"/>
              </a:solidFill>
              <a:latin typeface="+mj-lt"/>
              <a:cs typeface="Digi Negare Bold" panose="02000806080000060004" pitchFamily="2" charset="-7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90484AA-068A-2876-E250-2C8D473C56D1}"/>
              </a:ext>
            </a:extLst>
          </p:cNvPr>
          <p:cNvSpPr txBox="1"/>
          <p:nvPr/>
        </p:nvSpPr>
        <p:spPr>
          <a:xfrm>
            <a:off x="6817583" y="2660567"/>
            <a:ext cx="916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+mj-lt"/>
                <a:cs typeface="Digi Negare Bold" panose="02000806080000060004" pitchFamily="2" charset="-78"/>
              </a:rPr>
              <a:t>Accepted!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91A94DD-DFEA-5285-A918-5D4A66C25783}"/>
              </a:ext>
            </a:extLst>
          </p:cNvPr>
          <p:cNvSpPr txBox="1"/>
          <p:nvPr/>
        </p:nvSpPr>
        <p:spPr>
          <a:xfrm>
            <a:off x="6793720" y="5069216"/>
            <a:ext cx="916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C000"/>
                </a:solidFill>
                <a:latin typeface="+mj-lt"/>
                <a:cs typeface="Digi Negare Bold" panose="02000806080000060004" pitchFamily="2" charset="-78"/>
              </a:rPr>
              <a:t>Accepted!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7325AFB-BF36-87CA-83EC-7376AF1ADA54}"/>
              </a:ext>
            </a:extLst>
          </p:cNvPr>
          <p:cNvGrpSpPr/>
          <p:nvPr/>
        </p:nvGrpSpPr>
        <p:grpSpPr>
          <a:xfrm>
            <a:off x="4660968" y="2267950"/>
            <a:ext cx="734573" cy="609600"/>
            <a:chOff x="5517183" y="1952937"/>
            <a:chExt cx="734573" cy="609600"/>
          </a:xfrm>
        </p:grpSpPr>
        <p:sp>
          <p:nvSpPr>
            <p:cNvPr id="125" name="Google Shape;168;p5">
              <a:extLst>
                <a:ext uri="{FF2B5EF4-FFF2-40B4-BE49-F238E27FC236}">
                  <a16:creationId xmlns:a16="http://schemas.microsoft.com/office/drawing/2014/main" id="{580DB49F-1FB1-46C0-EDA0-E412DC763CD7}"/>
                </a:ext>
              </a:extLst>
            </p:cNvPr>
            <p:cNvSpPr/>
            <p:nvPr/>
          </p:nvSpPr>
          <p:spPr>
            <a:xfrm>
              <a:off x="5792647" y="2068562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69;p5">
              <a:extLst>
                <a:ext uri="{FF2B5EF4-FFF2-40B4-BE49-F238E27FC236}">
                  <a16:creationId xmlns:a16="http://schemas.microsoft.com/office/drawing/2014/main" id="{24E3F9A0-103E-0DAC-7AB7-B199698A8FD0}"/>
                </a:ext>
              </a:extLst>
            </p:cNvPr>
            <p:cNvSpPr/>
            <p:nvPr/>
          </p:nvSpPr>
          <p:spPr>
            <a:xfrm>
              <a:off x="6068113" y="2233221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70;p5">
              <a:extLst>
                <a:ext uri="{FF2B5EF4-FFF2-40B4-BE49-F238E27FC236}">
                  <a16:creationId xmlns:a16="http://schemas.microsoft.com/office/drawing/2014/main" id="{BA094A79-0DEF-55F9-E6CD-3A8547BA3FFE}"/>
                </a:ext>
              </a:extLst>
            </p:cNvPr>
            <p:cNvSpPr/>
            <p:nvPr/>
          </p:nvSpPr>
          <p:spPr>
            <a:xfrm>
              <a:off x="5792647" y="2397879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71;p5">
              <a:extLst>
                <a:ext uri="{FF2B5EF4-FFF2-40B4-BE49-F238E27FC236}">
                  <a16:creationId xmlns:a16="http://schemas.microsoft.com/office/drawing/2014/main" id="{344814A0-E2DE-06FD-E4E8-568B2B65C545}"/>
                </a:ext>
              </a:extLst>
            </p:cNvPr>
            <p:cNvSpPr/>
            <p:nvPr/>
          </p:nvSpPr>
          <p:spPr>
            <a:xfrm>
              <a:off x="5517183" y="2233221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72;p5">
              <a:extLst>
                <a:ext uri="{FF2B5EF4-FFF2-40B4-BE49-F238E27FC236}">
                  <a16:creationId xmlns:a16="http://schemas.microsoft.com/office/drawing/2014/main" id="{785F9BE3-A923-411D-3648-D8D35F9727AB}"/>
                </a:ext>
              </a:extLst>
            </p:cNvPr>
            <p:cNvSpPr/>
            <p:nvPr/>
          </p:nvSpPr>
          <p:spPr>
            <a:xfrm>
              <a:off x="5982516" y="2146488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73;p5">
              <a:extLst>
                <a:ext uri="{FF2B5EF4-FFF2-40B4-BE49-F238E27FC236}">
                  <a16:creationId xmlns:a16="http://schemas.microsoft.com/office/drawing/2014/main" id="{E104E51A-FEDA-38BE-57CA-C8AF350177A0}"/>
                </a:ext>
              </a:extLst>
            </p:cNvPr>
            <p:cNvSpPr/>
            <p:nvPr/>
          </p:nvSpPr>
          <p:spPr>
            <a:xfrm rot="10800000">
              <a:off x="5609004" y="2392080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74;p5">
              <a:extLst>
                <a:ext uri="{FF2B5EF4-FFF2-40B4-BE49-F238E27FC236}">
                  <a16:creationId xmlns:a16="http://schemas.microsoft.com/office/drawing/2014/main" id="{FB76A15A-3D12-4343-DC94-AAFC19962F10}"/>
                </a:ext>
              </a:extLst>
            </p:cNvPr>
            <p:cNvSpPr/>
            <p:nvPr/>
          </p:nvSpPr>
          <p:spPr>
            <a:xfrm flipH="1">
              <a:off x="5610561" y="2150891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75;p5">
              <a:extLst>
                <a:ext uri="{FF2B5EF4-FFF2-40B4-BE49-F238E27FC236}">
                  <a16:creationId xmlns:a16="http://schemas.microsoft.com/office/drawing/2014/main" id="{A175ACA2-161D-8400-59EA-846504E6AADA}"/>
                </a:ext>
              </a:extLst>
            </p:cNvPr>
            <p:cNvSpPr/>
            <p:nvPr/>
          </p:nvSpPr>
          <p:spPr>
            <a:xfrm rot="10800000" flipH="1">
              <a:off x="5977847" y="2392081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76;p5">
              <a:extLst>
                <a:ext uri="{FF2B5EF4-FFF2-40B4-BE49-F238E27FC236}">
                  <a16:creationId xmlns:a16="http://schemas.microsoft.com/office/drawing/2014/main" id="{2DC592B9-6DB3-33C7-6A33-8A590B458203}"/>
                </a:ext>
              </a:extLst>
            </p:cNvPr>
            <p:cNvSpPr/>
            <p:nvPr/>
          </p:nvSpPr>
          <p:spPr>
            <a:xfrm>
              <a:off x="5806367" y="1952937"/>
              <a:ext cx="152786" cy="126788"/>
            </a:xfrm>
            <a:custGeom>
              <a:avLst/>
              <a:gdLst/>
              <a:ahLst/>
              <a:cxnLst/>
              <a:rect l="l" t="t" r="r" b="b"/>
              <a:pathLst>
                <a:path w="13635" h="349722" extrusionOk="0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" name="Google Shape;177;p5">
              <a:extLst>
                <a:ext uri="{FF2B5EF4-FFF2-40B4-BE49-F238E27FC236}">
                  <a16:creationId xmlns:a16="http://schemas.microsoft.com/office/drawing/2014/main" id="{F213B58F-4B48-AD9B-F312-C89ACB40F52B}"/>
                </a:ext>
              </a:extLst>
            </p:cNvPr>
            <p:cNvCxnSpPr>
              <a:stCxn id="128" idx="0"/>
              <a:endCxn id="125" idx="4"/>
            </p:cNvCxnSpPr>
            <p:nvPr/>
          </p:nvCxnSpPr>
          <p:spPr>
            <a:xfrm rot="10800000">
              <a:off x="5884469" y="2233179"/>
              <a:ext cx="0" cy="164700"/>
            </a:xfrm>
            <a:prstGeom prst="straightConnector1">
              <a:avLst/>
            </a:pr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966B18D-DE82-AC56-72E4-8D0C716E930D}"/>
              </a:ext>
            </a:extLst>
          </p:cNvPr>
          <p:cNvGrpSpPr/>
          <p:nvPr/>
        </p:nvGrpSpPr>
        <p:grpSpPr>
          <a:xfrm>
            <a:off x="6971366" y="3738071"/>
            <a:ext cx="734573" cy="609600"/>
            <a:chOff x="5517183" y="1952937"/>
            <a:chExt cx="734573" cy="609600"/>
          </a:xfrm>
        </p:grpSpPr>
        <p:sp>
          <p:nvSpPr>
            <p:cNvPr id="149" name="Google Shape;168;p5">
              <a:extLst>
                <a:ext uri="{FF2B5EF4-FFF2-40B4-BE49-F238E27FC236}">
                  <a16:creationId xmlns:a16="http://schemas.microsoft.com/office/drawing/2014/main" id="{D9BF11D2-60CB-423E-B2C6-530E8A5DAFBE}"/>
                </a:ext>
              </a:extLst>
            </p:cNvPr>
            <p:cNvSpPr/>
            <p:nvPr/>
          </p:nvSpPr>
          <p:spPr>
            <a:xfrm>
              <a:off x="5792647" y="2068562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69;p5">
              <a:extLst>
                <a:ext uri="{FF2B5EF4-FFF2-40B4-BE49-F238E27FC236}">
                  <a16:creationId xmlns:a16="http://schemas.microsoft.com/office/drawing/2014/main" id="{06A97D62-B299-F323-2FFE-EF9FE9F52647}"/>
                </a:ext>
              </a:extLst>
            </p:cNvPr>
            <p:cNvSpPr/>
            <p:nvPr/>
          </p:nvSpPr>
          <p:spPr>
            <a:xfrm>
              <a:off x="6068113" y="2233221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70;p5">
              <a:extLst>
                <a:ext uri="{FF2B5EF4-FFF2-40B4-BE49-F238E27FC236}">
                  <a16:creationId xmlns:a16="http://schemas.microsoft.com/office/drawing/2014/main" id="{DA293C3C-8C82-0A76-5FC8-C5C682CFAB6E}"/>
                </a:ext>
              </a:extLst>
            </p:cNvPr>
            <p:cNvSpPr/>
            <p:nvPr/>
          </p:nvSpPr>
          <p:spPr>
            <a:xfrm>
              <a:off x="5792647" y="2397879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71;p5">
              <a:extLst>
                <a:ext uri="{FF2B5EF4-FFF2-40B4-BE49-F238E27FC236}">
                  <a16:creationId xmlns:a16="http://schemas.microsoft.com/office/drawing/2014/main" id="{191D17B9-62C5-5DCB-B59C-98741E401A0A}"/>
                </a:ext>
              </a:extLst>
            </p:cNvPr>
            <p:cNvSpPr/>
            <p:nvPr/>
          </p:nvSpPr>
          <p:spPr>
            <a:xfrm>
              <a:off x="5517183" y="2233221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72;p5">
              <a:extLst>
                <a:ext uri="{FF2B5EF4-FFF2-40B4-BE49-F238E27FC236}">
                  <a16:creationId xmlns:a16="http://schemas.microsoft.com/office/drawing/2014/main" id="{FAF4038E-B15A-FD84-440C-434C9AEAD608}"/>
                </a:ext>
              </a:extLst>
            </p:cNvPr>
            <p:cNvSpPr/>
            <p:nvPr/>
          </p:nvSpPr>
          <p:spPr>
            <a:xfrm>
              <a:off x="5982516" y="2146488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73;p5">
              <a:extLst>
                <a:ext uri="{FF2B5EF4-FFF2-40B4-BE49-F238E27FC236}">
                  <a16:creationId xmlns:a16="http://schemas.microsoft.com/office/drawing/2014/main" id="{819343D3-385D-6062-C06B-D82C22C5E6C3}"/>
                </a:ext>
              </a:extLst>
            </p:cNvPr>
            <p:cNvSpPr/>
            <p:nvPr/>
          </p:nvSpPr>
          <p:spPr>
            <a:xfrm rot="10800000">
              <a:off x="5609004" y="2392080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74;p5">
              <a:extLst>
                <a:ext uri="{FF2B5EF4-FFF2-40B4-BE49-F238E27FC236}">
                  <a16:creationId xmlns:a16="http://schemas.microsoft.com/office/drawing/2014/main" id="{746E51D3-4470-4E41-726E-8D52F52B4BE4}"/>
                </a:ext>
              </a:extLst>
            </p:cNvPr>
            <p:cNvSpPr/>
            <p:nvPr/>
          </p:nvSpPr>
          <p:spPr>
            <a:xfrm flipH="1">
              <a:off x="5610561" y="2150891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75;p5">
              <a:extLst>
                <a:ext uri="{FF2B5EF4-FFF2-40B4-BE49-F238E27FC236}">
                  <a16:creationId xmlns:a16="http://schemas.microsoft.com/office/drawing/2014/main" id="{5C778B3E-1019-6791-2A96-4A6CF0985D1C}"/>
                </a:ext>
              </a:extLst>
            </p:cNvPr>
            <p:cNvSpPr/>
            <p:nvPr/>
          </p:nvSpPr>
          <p:spPr>
            <a:xfrm rot="10800000" flipH="1">
              <a:off x="5977847" y="2392081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76;p5">
              <a:extLst>
                <a:ext uri="{FF2B5EF4-FFF2-40B4-BE49-F238E27FC236}">
                  <a16:creationId xmlns:a16="http://schemas.microsoft.com/office/drawing/2014/main" id="{A2C4FD0D-7C1D-C216-B976-C35F291D097C}"/>
                </a:ext>
              </a:extLst>
            </p:cNvPr>
            <p:cNvSpPr/>
            <p:nvPr/>
          </p:nvSpPr>
          <p:spPr>
            <a:xfrm>
              <a:off x="5806367" y="1952937"/>
              <a:ext cx="152786" cy="126788"/>
            </a:xfrm>
            <a:custGeom>
              <a:avLst/>
              <a:gdLst/>
              <a:ahLst/>
              <a:cxnLst/>
              <a:rect l="l" t="t" r="r" b="b"/>
              <a:pathLst>
                <a:path w="13635" h="349722" extrusionOk="0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58" name="Google Shape;177;p5">
              <a:extLst>
                <a:ext uri="{FF2B5EF4-FFF2-40B4-BE49-F238E27FC236}">
                  <a16:creationId xmlns:a16="http://schemas.microsoft.com/office/drawing/2014/main" id="{0A3AF008-F07B-9623-1446-73B34B90086B}"/>
                </a:ext>
              </a:extLst>
            </p:cNvPr>
            <p:cNvCxnSpPr>
              <a:stCxn id="151" idx="0"/>
              <a:endCxn id="149" idx="4"/>
            </p:cNvCxnSpPr>
            <p:nvPr/>
          </p:nvCxnSpPr>
          <p:spPr>
            <a:xfrm rot="10800000">
              <a:off x="5884469" y="2233179"/>
              <a:ext cx="0" cy="164700"/>
            </a:xfrm>
            <a:prstGeom prst="straightConnector1">
              <a:avLst/>
            </a:pr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8A93D834-C3D2-68F0-AD7D-668150A590B1}"/>
              </a:ext>
            </a:extLst>
          </p:cNvPr>
          <p:cNvGrpSpPr/>
          <p:nvPr/>
        </p:nvGrpSpPr>
        <p:grpSpPr>
          <a:xfrm>
            <a:off x="4048252" y="2257608"/>
            <a:ext cx="535711" cy="651580"/>
            <a:chOff x="1920240" y="1645920"/>
            <a:chExt cx="731520" cy="914400"/>
          </a:xfrm>
        </p:grpSpPr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FA32C128-8DE7-71DC-EFF6-E32E4AD667A2}"/>
                </a:ext>
              </a:extLst>
            </p:cNvPr>
            <p:cNvSpPr/>
            <p:nvPr/>
          </p:nvSpPr>
          <p:spPr>
            <a:xfrm>
              <a:off x="1920240" y="1645920"/>
              <a:ext cx="73152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Tnx_3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512D6B40-F7D2-031D-B24F-C2D51F0B6A9A}"/>
                </a:ext>
              </a:extLst>
            </p:cNvPr>
            <p:cNvSpPr/>
            <p:nvPr/>
          </p:nvSpPr>
          <p:spPr>
            <a:xfrm>
              <a:off x="1920240" y="1965960"/>
              <a:ext cx="73152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Tnx_2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28352837-181A-E64E-A16C-6B9834C08B2C}"/>
                </a:ext>
              </a:extLst>
            </p:cNvPr>
            <p:cNvSpPr/>
            <p:nvPr/>
          </p:nvSpPr>
          <p:spPr>
            <a:xfrm>
              <a:off x="1920240" y="2286000"/>
              <a:ext cx="73152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Tnx_1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63" name="Elbow Connector 162">
              <a:extLst>
                <a:ext uri="{FF2B5EF4-FFF2-40B4-BE49-F238E27FC236}">
                  <a16:creationId xmlns:a16="http://schemas.microsoft.com/office/drawing/2014/main" id="{EE8566E9-D228-486D-FC32-DE413765B0F3}"/>
                </a:ext>
              </a:extLst>
            </p:cNvPr>
            <p:cNvCxnSpPr>
              <a:stCxn id="162" idx="1"/>
              <a:endCxn id="161" idx="1"/>
            </p:cNvCxnSpPr>
            <p:nvPr/>
          </p:nvCxnSpPr>
          <p:spPr>
            <a:xfrm rot="10800000">
              <a:off x="1920240" y="2148840"/>
              <a:ext cx="12700" cy="274320"/>
            </a:xfrm>
            <a:prstGeom prst="bentConnector3">
              <a:avLst>
                <a:gd name="adj1" fmla="val 1028575"/>
              </a:avLst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Elbow Connector 163">
              <a:extLst>
                <a:ext uri="{FF2B5EF4-FFF2-40B4-BE49-F238E27FC236}">
                  <a16:creationId xmlns:a16="http://schemas.microsoft.com/office/drawing/2014/main" id="{E67F356D-18DB-143B-214D-8D70BD0A6FD4}"/>
                </a:ext>
              </a:extLst>
            </p:cNvPr>
            <p:cNvCxnSpPr>
              <a:cxnSpLocks/>
              <a:stCxn id="161" idx="1"/>
              <a:endCxn id="160" idx="1"/>
            </p:cNvCxnSpPr>
            <p:nvPr/>
          </p:nvCxnSpPr>
          <p:spPr>
            <a:xfrm rot="10800000">
              <a:off x="1920240" y="1828800"/>
              <a:ext cx="12700" cy="274320"/>
            </a:xfrm>
            <a:prstGeom prst="bentConnector3">
              <a:avLst>
                <a:gd name="adj1" fmla="val 1028575"/>
              </a:avLst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A73022F-7A1B-8A01-E9D0-736A7101F0BD}"/>
              </a:ext>
            </a:extLst>
          </p:cNvPr>
          <p:cNvGrpSpPr/>
          <p:nvPr/>
        </p:nvGrpSpPr>
        <p:grpSpPr>
          <a:xfrm>
            <a:off x="6957700" y="1329972"/>
            <a:ext cx="734573" cy="609600"/>
            <a:chOff x="5517183" y="1952937"/>
            <a:chExt cx="734573" cy="609600"/>
          </a:xfrm>
        </p:grpSpPr>
        <p:sp>
          <p:nvSpPr>
            <p:cNvPr id="166" name="Google Shape;168;p5">
              <a:extLst>
                <a:ext uri="{FF2B5EF4-FFF2-40B4-BE49-F238E27FC236}">
                  <a16:creationId xmlns:a16="http://schemas.microsoft.com/office/drawing/2014/main" id="{7918EACD-B0BA-DE2B-2B16-E0638DE8E979}"/>
                </a:ext>
              </a:extLst>
            </p:cNvPr>
            <p:cNvSpPr/>
            <p:nvPr/>
          </p:nvSpPr>
          <p:spPr>
            <a:xfrm>
              <a:off x="5792647" y="2068562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9;p5">
              <a:extLst>
                <a:ext uri="{FF2B5EF4-FFF2-40B4-BE49-F238E27FC236}">
                  <a16:creationId xmlns:a16="http://schemas.microsoft.com/office/drawing/2014/main" id="{79EC5409-B60B-0226-88CE-0EFD029E05F7}"/>
                </a:ext>
              </a:extLst>
            </p:cNvPr>
            <p:cNvSpPr/>
            <p:nvPr/>
          </p:nvSpPr>
          <p:spPr>
            <a:xfrm>
              <a:off x="6068113" y="2233221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70;p5">
              <a:extLst>
                <a:ext uri="{FF2B5EF4-FFF2-40B4-BE49-F238E27FC236}">
                  <a16:creationId xmlns:a16="http://schemas.microsoft.com/office/drawing/2014/main" id="{7B3B8BB7-1274-D4C5-7A62-F8071C9C2A42}"/>
                </a:ext>
              </a:extLst>
            </p:cNvPr>
            <p:cNvSpPr/>
            <p:nvPr/>
          </p:nvSpPr>
          <p:spPr>
            <a:xfrm>
              <a:off x="5792647" y="2397879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71;p5">
              <a:extLst>
                <a:ext uri="{FF2B5EF4-FFF2-40B4-BE49-F238E27FC236}">
                  <a16:creationId xmlns:a16="http://schemas.microsoft.com/office/drawing/2014/main" id="{10E06A37-1F7B-C275-80A8-39C1B200F7CB}"/>
                </a:ext>
              </a:extLst>
            </p:cNvPr>
            <p:cNvSpPr/>
            <p:nvPr/>
          </p:nvSpPr>
          <p:spPr>
            <a:xfrm>
              <a:off x="5517183" y="2233221"/>
              <a:ext cx="183643" cy="164658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>
              <a:solidFill>
                <a:srgbClr val="0432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2;p5">
              <a:extLst>
                <a:ext uri="{FF2B5EF4-FFF2-40B4-BE49-F238E27FC236}">
                  <a16:creationId xmlns:a16="http://schemas.microsoft.com/office/drawing/2014/main" id="{6D9DA146-7D82-2959-431B-3BB05B504864}"/>
                </a:ext>
              </a:extLst>
            </p:cNvPr>
            <p:cNvSpPr/>
            <p:nvPr/>
          </p:nvSpPr>
          <p:spPr>
            <a:xfrm>
              <a:off x="5982516" y="2146488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3;p5">
              <a:extLst>
                <a:ext uri="{FF2B5EF4-FFF2-40B4-BE49-F238E27FC236}">
                  <a16:creationId xmlns:a16="http://schemas.microsoft.com/office/drawing/2014/main" id="{EB4A62D2-0500-ACE4-954F-19DDE322ABB9}"/>
                </a:ext>
              </a:extLst>
            </p:cNvPr>
            <p:cNvSpPr/>
            <p:nvPr/>
          </p:nvSpPr>
          <p:spPr>
            <a:xfrm rot="10800000">
              <a:off x="5609004" y="2392080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4;p5">
              <a:extLst>
                <a:ext uri="{FF2B5EF4-FFF2-40B4-BE49-F238E27FC236}">
                  <a16:creationId xmlns:a16="http://schemas.microsoft.com/office/drawing/2014/main" id="{ED2EECA2-C109-9705-9D60-B28218A0067F}"/>
                </a:ext>
              </a:extLst>
            </p:cNvPr>
            <p:cNvSpPr/>
            <p:nvPr/>
          </p:nvSpPr>
          <p:spPr>
            <a:xfrm flipH="1">
              <a:off x="5610561" y="2150891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5;p5">
              <a:extLst>
                <a:ext uri="{FF2B5EF4-FFF2-40B4-BE49-F238E27FC236}">
                  <a16:creationId xmlns:a16="http://schemas.microsoft.com/office/drawing/2014/main" id="{B7E7176B-C9FF-2F6D-879C-5309AD0EF235}"/>
                </a:ext>
              </a:extLst>
            </p:cNvPr>
            <p:cNvSpPr/>
            <p:nvPr/>
          </p:nvSpPr>
          <p:spPr>
            <a:xfrm rot="10800000" flipH="1">
              <a:off x="5977847" y="2392081"/>
              <a:ext cx="182087" cy="88127"/>
            </a:xfrm>
            <a:custGeom>
              <a:avLst/>
              <a:gdLst/>
              <a:ahLst/>
              <a:cxnLst/>
              <a:rect l="l" t="t" r="r" b="b"/>
              <a:pathLst>
                <a:path w="302217" h="163133" extrusionOk="0">
                  <a:moveTo>
                    <a:pt x="0" y="401"/>
                  </a:moveTo>
                  <a:cubicBezTo>
                    <a:pt x="190500" y="-2182"/>
                    <a:pt x="295760" y="2984"/>
                    <a:pt x="302217" y="163133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6;p5">
              <a:extLst>
                <a:ext uri="{FF2B5EF4-FFF2-40B4-BE49-F238E27FC236}">
                  <a16:creationId xmlns:a16="http://schemas.microsoft.com/office/drawing/2014/main" id="{8D9A6410-0F5B-0BB5-4AF0-87CC939D2CDA}"/>
                </a:ext>
              </a:extLst>
            </p:cNvPr>
            <p:cNvSpPr/>
            <p:nvPr/>
          </p:nvSpPr>
          <p:spPr>
            <a:xfrm>
              <a:off x="5806367" y="1952937"/>
              <a:ext cx="152786" cy="126788"/>
            </a:xfrm>
            <a:custGeom>
              <a:avLst/>
              <a:gdLst/>
              <a:ahLst/>
              <a:cxnLst/>
              <a:rect l="l" t="t" r="r" b="b"/>
              <a:pathLst>
                <a:path w="13635" h="349722" extrusionOk="0">
                  <a:moveTo>
                    <a:pt x="1970" y="349722"/>
                  </a:moveTo>
                  <a:cubicBezTo>
                    <a:pt x="-7474" y="-103494"/>
                    <a:pt x="20582" y="-129473"/>
                    <a:pt x="11970" y="349722"/>
                  </a:cubicBezTo>
                </a:path>
              </a:pathLst>
            </a:cu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75" name="Google Shape;177;p5">
              <a:extLst>
                <a:ext uri="{FF2B5EF4-FFF2-40B4-BE49-F238E27FC236}">
                  <a16:creationId xmlns:a16="http://schemas.microsoft.com/office/drawing/2014/main" id="{4350F981-5D6C-2683-69B8-080D8BD3C5D5}"/>
                </a:ext>
              </a:extLst>
            </p:cNvPr>
            <p:cNvCxnSpPr>
              <a:stCxn id="168" idx="0"/>
              <a:endCxn id="166" idx="4"/>
            </p:cNvCxnSpPr>
            <p:nvPr/>
          </p:nvCxnSpPr>
          <p:spPr>
            <a:xfrm rot="10800000">
              <a:off x="5884469" y="2233179"/>
              <a:ext cx="0" cy="164700"/>
            </a:xfrm>
            <a:prstGeom prst="straightConnector1">
              <a:avLst/>
            </a:prstGeom>
            <a:noFill/>
            <a:ln w="63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07D5B8C2-F165-10C3-048A-B09B65B6B096}"/>
              </a:ext>
            </a:extLst>
          </p:cNvPr>
          <p:cNvGrpSpPr/>
          <p:nvPr/>
        </p:nvGrpSpPr>
        <p:grpSpPr>
          <a:xfrm>
            <a:off x="7851531" y="3692523"/>
            <a:ext cx="535711" cy="651580"/>
            <a:chOff x="1920240" y="1645920"/>
            <a:chExt cx="731520" cy="914400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ECB8999E-2FC1-9ED3-4528-3E82F7E80B02}"/>
                </a:ext>
              </a:extLst>
            </p:cNvPr>
            <p:cNvSpPr/>
            <p:nvPr/>
          </p:nvSpPr>
          <p:spPr>
            <a:xfrm>
              <a:off x="1920240" y="1645920"/>
              <a:ext cx="73152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Tnx_3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B59651DF-9F40-98E8-ED60-364A2C965C4D}"/>
                </a:ext>
              </a:extLst>
            </p:cNvPr>
            <p:cNvSpPr/>
            <p:nvPr/>
          </p:nvSpPr>
          <p:spPr>
            <a:xfrm>
              <a:off x="1920240" y="1965960"/>
              <a:ext cx="73152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Tnx_2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F55A69B-E30E-B070-9FB3-B1E0A4EF8C1B}"/>
                </a:ext>
              </a:extLst>
            </p:cNvPr>
            <p:cNvSpPr/>
            <p:nvPr/>
          </p:nvSpPr>
          <p:spPr>
            <a:xfrm>
              <a:off x="1920240" y="2286000"/>
              <a:ext cx="73152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Tnx_1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80" name="Elbow Connector 179">
              <a:extLst>
                <a:ext uri="{FF2B5EF4-FFF2-40B4-BE49-F238E27FC236}">
                  <a16:creationId xmlns:a16="http://schemas.microsoft.com/office/drawing/2014/main" id="{73F8EBD2-6A2D-E397-2A79-238CA47FF229}"/>
                </a:ext>
              </a:extLst>
            </p:cNvPr>
            <p:cNvCxnSpPr>
              <a:stCxn id="179" idx="1"/>
              <a:endCxn id="178" idx="1"/>
            </p:cNvCxnSpPr>
            <p:nvPr/>
          </p:nvCxnSpPr>
          <p:spPr>
            <a:xfrm rot="10800000">
              <a:off x="1920240" y="2148840"/>
              <a:ext cx="12700" cy="274320"/>
            </a:xfrm>
            <a:prstGeom prst="bentConnector3">
              <a:avLst>
                <a:gd name="adj1" fmla="val 1028575"/>
              </a:avLst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Elbow Connector 180">
              <a:extLst>
                <a:ext uri="{FF2B5EF4-FFF2-40B4-BE49-F238E27FC236}">
                  <a16:creationId xmlns:a16="http://schemas.microsoft.com/office/drawing/2014/main" id="{B957FA6E-67D4-84F0-2E34-CEA5FCC53794}"/>
                </a:ext>
              </a:extLst>
            </p:cNvPr>
            <p:cNvCxnSpPr>
              <a:cxnSpLocks/>
              <a:stCxn id="178" idx="1"/>
              <a:endCxn id="177" idx="1"/>
            </p:cNvCxnSpPr>
            <p:nvPr/>
          </p:nvCxnSpPr>
          <p:spPr>
            <a:xfrm rot="10800000">
              <a:off x="1920240" y="1828800"/>
              <a:ext cx="12700" cy="274320"/>
            </a:xfrm>
            <a:prstGeom prst="bentConnector3">
              <a:avLst>
                <a:gd name="adj1" fmla="val 1028575"/>
              </a:avLst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C04D8E9-6072-B3B9-369A-87C315654062}"/>
              </a:ext>
            </a:extLst>
          </p:cNvPr>
          <p:cNvGrpSpPr/>
          <p:nvPr/>
        </p:nvGrpSpPr>
        <p:grpSpPr>
          <a:xfrm>
            <a:off x="7851530" y="1294230"/>
            <a:ext cx="535711" cy="651580"/>
            <a:chOff x="1920240" y="1645920"/>
            <a:chExt cx="731520" cy="914400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901ABA47-8DB0-AB79-7D27-3742CF49DF8C}"/>
                </a:ext>
              </a:extLst>
            </p:cNvPr>
            <p:cNvSpPr/>
            <p:nvPr/>
          </p:nvSpPr>
          <p:spPr>
            <a:xfrm>
              <a:off x="1920240" y="1645920"/>
              <a:ext cx="73152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Tnx_3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83B53A94-027A-D1E1-9019-4BB4EEF8F2F0}"/>
                </a:ext>
              </a:extLst>
            </p:cNvPr>
            <p:cNvSpPr/>
            <p:nvPr/>
          </p:nvSpPr>
          <p:spPr>
            <a:xfrm>
              <a:off x="1920240" y="1965960"/>
              <a:ext cx="73152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Tnx_2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A6ECB13-C2C4-0FBC-9305-BEA05C5F7495}"/>
                </a:ext>
              </a:extLst>
            </p:cNvPr>
            <p:cNvSpPr/>
            <p:nvPr/>
          </p:nvSpPr>
          <p:spPr>
            <a:xfrm>
              <a:off x="1920240" y="2286000"/>
              <a:ext cx="731520" cy="27432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043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Courier" pitchFamily="2" charset="0"/>
                </a:rPr>
                <a:t>Tnx_1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86" name="Elbow Connector 185">
              <a:extLst>
                <a:ext uri="{FF2B5EF4-FFF2-40B4-BE49-F238E27FC236}">
                  <a16:creationId xmlns:a16="http://schemas.microsoft.com/office/drawing/2014/main" id="{EFAA2D5A-45C7-439F-FC1C-21FD93D44110}"/>
                </a:ext>
              </a:extLst>
            </p:cNvPr>
            <p:cNvCxnSpPr>
              <a:stCxn id="185" idx="1"/>
              <a:endCxn id="184" idx="1"/>
            </p:cNvCxnSpPr>
            <p:nvPr/>
          </p:nvCxnSpPr>
          <p:spPr>
            <a:xfrm rot="10800000">
              <a:off x="1920240" y="2148840"/>
              <a:ext cx="12700" cy="274320"/>
            </a:xfrm>
            <a:prstGeom prst="bentConnector3">
              <a:avLst>
                <a:gd name="adj1" fmla="val 1028575"/>
              </a:avLst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Elbow Connector 186">
              <a:extLst>
                <a:ext uri="{FF2B5EF4-FFF2-40B4-BE49-F238E27FC236}">
                  <a16:creationId xmlns:a16="http://schemas.microsoft.com/office/drawing/2014/main" id="{5620E754-684C-F1B0-EE53-474CDE20114E}"/>
                </a:ext>
              </a:extLst>
            </p:cNvPr>
            <p:cNvCxnSpPr>
              <a:cxnSpLocks/>
              <a:stCxn id="184" idx="1"/>
              <a:endCxn id="183" idx="1"/>
            </p:cNvCxnSpPr>
            <p:nvPr/>
          </p:nvCxnSpPr>
          <p:spPr>
            <a:xfrm rot="10800000">
              <a:off x="1920240" y="1828800"/>
              <a:ext cx="12700" cy="274320"/>
            </a:xfrm>
            <a:prstGeom prst="bentConnector3">
              <a:avLst>
                <a:gd name="adj1" fmla="val 1028575"/>
              </a:avLst>
            </a:prstGeom>
            <a:ln>
              <a:solidFill>
                <a:srgbClr val="0432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023A5C-0BE7-CDDE-2CBF-CF493477104B}"/>
              </a:ext>
            </a:extLst>
          </p:cNvPr>
          <p:cNvSpPr txBox="1"/>
          <p:nvPr/>
        </p:nvSpPr>
        <p:spPr>
          <a:xfrm>
            <a:off x="474859" y="5505063"/>
            <a:ext cx="11310404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  <a:latin typeface="+mj-lt"/>
              </a:rPr>
              <a:t>State</a:t>
            </a:r>
            <a:r>
              <a:rPr lang="en-US" dirty="0">
                <a:solidFill>
                  <a:srgbClr val="0432FF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432FF"/>
                </a:solidFill>
                <a:latin typeface="+mj-lt"/>
              </a:rPr>
              <a:t>Machine</a:t>
            </a:r>
            <a:r>
              <a:rPr lang="en-US" dirty="0">
                <a:solidFill>
                  <a:srgbClr val="0432FF"/>
                </a:solidFill>
                <a:latin typeface="+mj-lt"/>
              </a:rPr>
              <a:t> </a:t>
            </a:r>
            <a:r>
              <a:rPr lang="en-US" sz="2000" dirty="0">
                <a:solidFill>
                  <a:srgbClr val="0432FF"/>
                </a:solidFill>
                <a:latin typeface="+mj-lt"/>
              </a:rPr>
              <a:t>Replication</a:t>
            </a:r>
            <a:r>
              <a:rPr lang="en-US" sz="2000" dirty="0">
                <a:latin typeface="+mj-lt"/>
              </a:rPr>
              <a:t>: a replicated service whose state is mirrored across different deterministic replicas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Assign </a:t>
            </a:r>
            <a:r>
              <a:rPr lang="en-US" sz="2000" dirty="0">
                <a:solidFill>
                  <a:srgbClr val="00B050"/>
                </a:solidFill>
                <a:latin typeface="+mj-lt"/>
              </a:rPr>
              <a:t>order</a:t>
            </a:r>
            <a:r>
              <a:rPr lang="en-US" sz="2000" dirty="0">
                <a:latin typeface="+mj-lt"/>
              </a:rPr>
              <a:t> to each client request in the global service history and execute it in that order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9756D8D-C5AB-FDB0-262B-0B0873F3F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4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41" grpId="0"/>
      <p:bldP spid="66" grpId="0"/>
      <p:bldP spid="68" grpId="0"/>
      <p:bldP spid="69" grpId="0"/>
      <p:bldP spid="122" grpId="0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0458" y="1888578"/>
            <a:ext cx="7771542" cy="14078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600" dirty="0">
                <a:solidFill>
                  <a:srgbClr val="AB1500"/>
                </a:solidFill>
                <a:latin typeface="Arial Rounded MT Bold" panose="020F0704030504030204" pitchFamily="34" charset="77"/>
                <a:ea typeface="Ayuthaya" pitchFamily="2" charset="-34"/>
                <a:cs typeface="Baloo Bhaijaan" panose="03080902040302020200" pitchFamily="66" charset="-78"/>
              </a:rPr>
              <a:t>Questions?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FB09D8-174E-3E63-1FE5-AF426881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F9EB3A-5991-4FF5-89D0-559983581075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 descr="A grey and black stacked stones&#10;&#10;Description automatically generated with medium confidence">
            <a:extLst>
              <a:ext uri="{FF2B5EF4-FFF2-40B4-BE49-F238E27FC236}">
                <a16:creationId xmlns:a16="http://schemas.microsoft.com/office/drawing/2014/main" id="{27A351C1-85D4-DF3F-CD82-0BD6A63360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B15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278416" y="798286"/>
            <a:ext cx="5373914" cy="5373914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0829278-4015-0D96-CE4B-19D24044B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02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42"/>
    </mc:Choice>
    <mc:Fallback xmlns="">
      <p:transition spd="slow" advTm="404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D387-FD20-BB49-3042-521506F83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Byzantine fault-tolerant protocol: PBFT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8B5CF-0A2F-D503-4CCD-B509BA69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1268F8-0844-3006-F100-49D920025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8966" y="3652253"/>
            <a:ext cx="1645920" cy="914400"/>
          </a:xfrm>
          <a:prstGeom prst="ellipse">
            <a:avLst/>
          </a:prstGeom>
          <a:noFill/>
          <a:ln w="38100">
            <a:solidFill>
              <a:srgbClr val="7030A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sym typeface="Symbol" charset="2"/>
            </a:endParaRPr>
          </a:p>
        </p:txBody>
      </p:sp>
      <p:sp>
        <p:nvSpPr>
          <p:cNvPr id="7" name="Oval 8">
            <a:extLst>
              <a:ext uri="{FF2B5EF4-FFF2-40B4-BE49-F238E27FC236}">
                <a16:creationId xmlns:a16="http://schemas.microsoft.com/office/drawing/2014/main" id="{FADADA71-C73F-A954-6042-5AF939DA8B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26505" y="3983291"/>
            <a:ext cx="274320" cy="27432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en-US" altLang="en-US" sz="2400">
              <a:solidFill>
                <a:srgbClr val="00B0F0"/>
              </a:solidFill>
              <a:sym typeface="Symbol" charset="2"/>
            </a:endParaRPr>
          </a:p>
        </p:txBody>
      </p:sp>
      <p:sp>
        <p:nvSpPr>
          <p:cNvPr id="8" name="Oval 6">
            <a:extLst>
              <a:ext uri="{FF2B5EF4-FFF2-40B4-BE49-F238E27FC236}">
                <a16:creationId xmlns:a16="http://schemas.microsoft.com/office/drawing/2014/main" id="{ECCA5E77-546D-A3BE-B338-2611691F8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6693" y="3648261"/>
            <a:ext cx="1645920" cy="914400"/>
          </a:xfrm>
          <a:prstGeom prst="ellipse">
            <a:avLst/>
          </a:prstGeom>
          <a:noFill/>
          <a:ln w="381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00">
                    <a:alpha val="50195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en-US" altLang="en-US" sz="2400">
              <a:solidFill>
                <a:schemeClr val="tx1"/>
              </a:solidFill>
              <a:sym typeface="Symbol" charset="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FC440C4-CDB7-2FAD-DF62-BBB97A158C18}"/>
              </a:ext>
            </a:extLst>
          </p:cNvPr>
          <p:cNvGrpSpPr/>
          <p:nvPr/>
        </p:nvGrpSpPr>
        <p:grpSpPr>
          <a:xfrm>
            <a:off x="8522234" y="4057335"/>
            <a:ext cx="376306" cy="96149"/>
            <a:chOff x="6141720" y="1062553"/>
            <a:chExt cx="376306" cy="96149"/>
          </a:xfrm>
          <a:solidFill>
            <a:srgbClr val="7030A0"/>
          </a:solidFill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28703EA-06D1-0BDD-6D9D-B6F0FE6F3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1720" y="1062553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B33231-7F1F-0316-2B39-E2C5101ABF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4153" y="1066800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98B7FC-C015-C896-A426-F6750828D7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6586" y="1067262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8">
            <a:extLst>
              <a:ext uri="{FF2B5EF4-FFF2-40B4-BE49-F238E27FC236}">
                <a16:creationId xmlns:a16="http://schemas.microsoft.com/office/drawing/2014/main" id="{335BC7FF-D4F8-D0D6-A6BF-58422DC2E1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212046" y="3987507"/>
            <a:ext cx="274320" cy="274320"/>
          </a:xfrm>
          <a:prstGeom prst="ellipse">
            <a:avLst/>
          </a:prstGeom>
          <a:solidFill>
            <a:srgbClr val="7030A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en-US" altLang="en-US" sz="2400" dirty="0">
              <a:solidFill>
                <a:srgbClr val="00B0F0"/>
              </a:solidFill>
              <a:sym typeface="Symbol" charset="2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E2B663-836F-8D3C-EDE4-1C4681F191B0}"/>
              </a:ext>
            </a:extLst>
          </p:cNvPr>
          <p:cNvGrpSpPr/>
          <p:nvPr/>
        </p:nvGrpSpPr>
        <p:grpSpPr>
          <a:xfrm>
            <a:off x="9348800" y="4066368"/>
            <a:ext cx="376306" cy="96149"/>
            <a:chOff x="6141720" y="1062553"/>
            <a:chExt cx="376306" cy="96149"/>
          </a:xfrm>
          <a:solidFill>
            <a:srgbClr val="7030A0"/>
          </a:solidFill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F94AB6-5439-FE9C-98D2-864990AD70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1720" y="1062553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FBC142-23F2-5E3A-B9B8-867B830318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4153" y="1066800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03C2B05-E119-B712-8609-A0AA5CB6B0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6586" y="1067262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8">
            <a:extLst>
              <a:ext uri="{FF2B5EF4-FFF2-40B4-BE49-F238E27FC236}">
                <a16:creationId xmlns:a16="http://schemas.microsoft.com/office/drawing/2014/main" id="{B6B9B610-EF24-8099-CF8A-339C8E15DF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574067" y="3987507"/>
            <a:ext cx="274320" cy="27432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en-US" altLang="en-US" sz="2400">
              <a:solidFill>
                <a:srgbClr val="00B0F0"/>
              </a:solidFill>
              <a:sym typeface="Symbol" charset="2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0668AA-C04E-FADE-3393-713491CAD55E}"/>
              </a:ext>
            </a:extLst>
          </p:cNvPr>
          <p:cNvGrpSpPr/>
          <p:nvPr/>
        </p:nvGrpSpPr>
        <p:grpSpPr>
          <a:xfrm>
            <a:off x="10171045" y="4061659"/>
            <a:ext cx="376306" cy="96149"/>
            <a:chOff x="6141720" y="1062553"/>
            <a:chExt cx="376306" cy="96149"/>
          </a:xfrm>
          <a:solidFill>
            <a:srgbClr val="00B050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2D7078-26EA-0F87-C222-F101E3BFC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1720" y="1062553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9B5B7F-31E5-760C-49D8-A60F6B4EE1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4153" y="1066800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C0D1455-76ED-ED71-DFF3-F27CBCE2C9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6586" y="1067262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8">
            <a:extLst>
              <a:ext uri="{FF2B5EF4-FFF2-40B4-BE49-F238E27FC236}">
                <a16:creationId xmlns:a16="http://schemas.microsoft.com/office/drawing/2014/main" id="{0BD21391-F0AC-E5C6-221A-80D3C65A2D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68431" y="3983291"/>
            <a:ext cx="274320" cy="274320"/>
          </a:xfrm>
          <a:prstGeom prst="ellipse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  <a:defRPr/>
            </a:pPr>
            <a:endParaRPr lang="en-US" altLang="en-US" sz="2400">
              <a:solidFill>
                <a:srgbClr val="00B0F0"/>
              </a:solidFill>
              <a:sym typeface="Symbol" charset="2"/>
            </a:endParaRP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8BD97835-FE75-4AE9-4E15-915822C009C1}"/>
              </a:ext>
            </a:extLst>
          </p:cNvPr>
          <p:cNvSpPr/>
          <p:nvPr/>
        </p:nvSpPr>
        <p:spPr>
          <a:xfrm rot="5400000">
            <a:off x="10000485" y="3185560"/>
            <a:ext cx="180136" cy="1513286"/>
          </a:xfrm>
          <a:prstGeom prst="leftBrac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315F1B-7114-57A7-D2EB-4331E9B99B1A}"/>
              </a:ext>
            </a:extLst>
          </p:cNvPr>
          <p:cNvSpPr txBox="1"/>
          <p:nvPr/>
        </p:nvSpPr>
        <p:spPr>
          <a:xfrm>
            <a:off x="9739555" y="3611427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2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f</a:t>
            </a:r>
            <a:r>
              <a:rPr lang="en-US" sz="1600" dirty="0">
                <a:latin typeface="Courier" pitchFamily="2" charset="0"/>
              </a:rPr>
              <a:t>+1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7A4B8DCE-3F26-178A-24C9-6DA2F5637DC2}"/>
              </a:ext>
            </a:extLst>
          </p:cNvPr>
          <p:cNvSpPr/>
          <p:nvPr/>
        </p:nvSpPr>
        <p:spPr>
          <a:xfrm rot="16200000">
            <a:off x="8900134" y="3541354"/>
            <a:ext cx="180136" cy="1513286"/>
          </a:xfrm>
          <a:prstGeom prst="leftBrac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ACF138-E3C8-769C-F88A-0E753BE18A04}"/>
              </a:ext>
            </a:extLst>
          </p:cNvPr>
          <p:cNvSpPr txBox="1"/>
          <p:nvPr/>
        </p:nvSpPr>
        <p:spPr>
          <a:xfrm>
            <a:off x="8636427" y="4290220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2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f</a:t>
            </a:r>
            <a:r>
              <a:rPr lang="en-US" sz="1600" dirty="0">
                <a:latin typeface="Courier" pitchFamily="2" charset="0"/>
              </a:rPr>
              <a:t>+1</a:t>
            </a: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12B57063-A72F-FCAD-98BD-2ED5F01083EC}"/>
              </a:ext>
            </a:extLst>
          </p:cNvPr>
          <p:cNvSpPr/>
          <p:nvPr/>
        </p:nvSpPr>
        <p:spPr>
          <a:xfrm rot="16200000">
            <a:off x="9405485" y="3355858"/>
            <a:ext cx="237744" cy="2716513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F3F8BAE-6F1E-F2A2-AC6C-013FA5BCE0FD}"/>
              </a:ext>
            </a:extLst>
          </p:cNvPr>
          <p:cNvGrpSpPr/>
          <p:nvPr/>
        </p:nvGrpSpPr>
        <p:grpSpPr>
          <a:xfrm>
            <a:off x="9347140" y="4065633"/>
            <a:ext cx="376306" cy="96149"/>
            <a:chOff x="6141720" y="1062553"/>
            <a:chExt cx="376306" cy="96149"/>
          </a:xfrm>
          <a:solidFill>
            <a:srgbClr val="00B05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9D1D289-84BC-0521-ADB7-645EA4771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1720" y="1062553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39CEC21-A499-02CA-45AF-4693A2CA75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4153" y="1066800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63298A9-B444-9D29-AD29-675FA199F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6586" y="1067262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256393A-01F0-C373-E67B-7E25BAF3C296}"/>
              </a:ext>
            </a:extLst>
          </p:cNvPr>
          <p:cNvGrpSpPr/>
          <p:nvPr/>
        </p:nvGrpSpPr>
        <p:grpSpPr>
          <a:xfrm>
            <a:off x="9347140" y="4065497"/>
            <a:ext cx="376306" cy="96149"/>
            <a:chOff x="6141720" y="1062553"/>
            <a:chExt cx="376306" cy="96149"/>
          </a:xfrm>
          <a:solidFill>
            <a:srgbClr val="FFD3D0"/>
          </a:solidFill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99FFAA-588F-9A57-329E-43C6D5C7B6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41720" y="1062553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A07A1CD-B09A-0243-31ED-246734CA34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4153" y="1066800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6312063-339F-F3C4-29F7-52B39FEFAA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26586" y="1067262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AB338CC8-9789-8E93-9CA4-80DC2ED2EA6D}"/>
              </a:ext>
            </a:extLst>
          </p:cNvPr>
          <p:cNvSpPr txBox="1"/>
          <p:nvPr/>
        </p:nvSpPr>
        <p:spPr>
          <a:xfrm>
            <a:off x="9192844" y="4754145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3</a:t>
            </a:r>
            <a:r>
              <a:rPr lang="en-US" sz="1600" dirty="0">
                <a:solidFill>
                  <a:srgbClr val="FF0000"/>
                </a:solidFill>
                <a:latin typeface="Courier" pitchFamily="2" charset="0"/>
              </a:rPr>
              <a:t>f</a:t>
            </a:r>
            <a:r>
              <a:rPr lang="en-US" sz="1600" dirty="0">
                <a:latin typeface="Courier" pitchFamily="2" charset="0"/>
              </a:rPr>
              <a:t>+1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33D65D7-03E8-32A8-717F-A878622815FB}"/>
              </a:ext>
            </a:extLst>
          </p:cNvPr>
          <p:cNvSpPr/>
          <p:nvPr/>
        </p:nvSpPr>
        <p:spPr>
          <a:xfrm>
            <a:off x="2640070" y="2433090"/>
            <a:ext cx="4402734" cy="2879691"/>
          </a:xfrm>
          <a:prstGeom prst="roundRect">
            <a:avLst>
              <a:gd name="adj" fmla="val 12795"/>
            </a:avLst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Google Shape;84;p5">
            <a:extLst>
              <a:ext uri="{FF2B5EF4-FFF2-40B4-BE49-F238E27FC236}">
                <a16:creationId xmlns:a16="http://schemas.microsoft.com/office/drawing/2014/main" id="{11F1B63D-56A7-AC2D-3662-B843E427911B}"/>
              </a:ext>
            </a:extLst>
          </p:cNvPr>
          <p:cNvCxnSpPr>
            <a:cxnSpLocks/>
          </p:cNvCxnSpPr>
          <p:nvPr/>
        </p:nvCxnSpPr>
        <p:spPr>
          <a:xfrm>
            <a:off x="3229786" y="2676464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85;p5">
            <a:extLst>
              <a:ext uri="{FF2B5EF4-FFF2-40B4-BE49-F238E27FC236}">
                <a16:creationId xmlns:a16="http://schemas.microsoft.com/office/drawing/2014/main" id="{9775B8FC-E3D5-B626-CF8B-BB8D9EDE2DE7}"/>
              </a:ext>
            </a:extLst>
          </p:cNvPr>
          <p:cNvCxnSpPr/>
          <p:nvPr/>
        </p:nvCxnSpPr>
        <p:spPr>
          <a:xfrm>
            <a:off x="3100435" y="3285465"/>
            <a:ext cx="3810349" cy="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86;p5">
            <a:extLst>
              <a:ext uri="{FF2B5EF4-FFF2-40B4-BE49-F238E27FC236}">
                <a16:creationId xmlns:a16="http://schemas.microsoft.com/office/drawing/2014/main" id="{6B0AEE4D-CD7A-4E75-71CB-FE9AA00ECC79}"/>
              </a:ext>
            </a:extLst>
          </p:cNvPr>
          <p:cNvCxnSpPr/>
          <p:nvPr/>
        </p:nvCxnSpPr>
        <p:spPr>
          <a:xfrm>
            <a:off x="3100435" y="3893896"/>
            <a:ext cx="3810349" cy="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87;p5">
            <a:extLst>
              <a:ext uri="{FF2B5EF4-FFF2-40B4-BE49-F238E27FC236}">
                <a16:creationId xmlns:a16="http://schemas.microsoft.com/office/drawing/2014/main" id="{2A98FBE8-2C04-5B99-DFF9-3492391E71A0}"/>
              </a:ext>
            </a:extLst>
          </p:cNvPr>
          <p:cNvCxnSpPr/>
          <p:nvPr/>
        </p:nvCxnSpPr>
        <p:spPr>
          <a:xfrm>
            <a:off x="3100435" y="4502327"/>
            <a:ext cx="3810349" cy="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96;p5">
            <a:extLst>
              <a:ext uri="{FF2B5EF4-FFF2-40B4-BE49-F238E27FC236}">
                <a16:creationId xmlns:a16="http://schemas.microsoft.com/office/drawing/2014/main" id="{1FC4B245-FF74-D3F8-BE09-FEBB891D573E}"/>
              </a:ext>
            </a:extLst>
          </p:cNvPr>
          <p:cNvCxnSpPr/>
          <p:nvPr/>
        </p:nvCxnSpPr>
        <p:spPr>
          <a:xfrm>
            <a:off x="3780855" y="2677033"/>
            <a:ext cx="0" cy="2433725"/>
          </a:xfrm>
          <a:prstGeom prst="straightConnector1">
            <a:avLst/>
          </a:prstGeom>
          <a:noFill/>
          <a:ln w="19050" cap="flat" cmpd="sng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0" name="Google Shape;103;p5">
            <a:extLst>
              <a:ext uri="{FF2B5EF4-FFF2-40B4-BE49-F238E27FC236}">
                <a16:creationId xmlns:a16="http://schemas.microsoft.com/office/drawing/2014/main" id="{7F5EF505-BF12-7882-73B1-C1384CC87B9B}"/>
              </a:ext>
            </a:extLst>
          </p:cNvPr>
          <p:cNvCxnSpPr/>
          <p:nvPr/>
        </p:nvCxnSpPr>
        <p:spPr>
          <a:xfrm>
            <a:off x="3100435" y="2677033"/>
            <a:ext cx="3810349" cy="0"/>
          </a:xfrm>
          <a:prstGeom prst="straightConnector1">
            <a:avLst/>
          </a:prstGeom>
          <a:noFill/>
          <a:ln w="127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84;p5">
            <a:extLst>
              <a:ext uri="{FF2B5EF4-FFF2-40B4-BE49-F238E27FC236}">
                <a16:creationId xmlns:a16="http://schemas.microsoft.com/office/drawing/2014/main" id="{B62BF3E8-A614-2E63-D914-4318C6D3DD21}"/>
              </a:ext>
            </a:extLst>
          </p:cNvPr>
          <p:cNvCxnSpPr>
            <a:cxnSpLocks/>
          </p:cNvCxnSpPr>
          <p:nvPr/>
        </p:nvCxnSpPr>
        <p:spPr>
          <a:xfrm>
            <a:off x="3984981" y="3285465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84;p5">
            <a:extLst>
              <a:ext uri="{FF2B5EF4-FFF2-40B4-BE49-F238E27FC236}">
                <a16:creationId xmlns:a16="http://schemas.microsoft.com/office/drawing/2014/main" id="{2F4B1BEF-588C-D742-E9B7-10692639489B}"/>
              </a:ext>
            </a:extLst>
          </p:cNvPr>
          <p:cNvCxnSpPr>
            <a:cxnSpLocks/>
          </p:cNvCxnSpPr>
          <p:nvPr/>
        </p:nvCxnSpPr>
        <p:spPr>
          <a:xfrm>
            <a:off x="3984981" y="3285465"/>
            <a:ext cx="410752" cy="121686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96;p5">
            <a:extLst>
              <a:ext uri="{FF2B5EF4-FFF2-40B4-BE49-F238E27FC236}">
                <a16:creationId xmlns:a16="http://schemas.microsoft.com/office/drawing/2014/main" id="{C3788C72-FF0A-116A-A1B2-32B8D6C90D22}"/>
              </a:ext>
            </a:extLst>
          </p:cNvPr>
          <p:cNvCxnSpPr/>
          <p:nvPr/>
        </p:nvCxnSpPr>
        <p:spPr>
          <a:xfrm>
            <a:off x="4597358" y="2677033"/>
            <a:ext cx="0" cy="2433725"/>
          </a:xfrm>
          <a:prstGeom prst="straightConnector1">
            <a:avLst/>
          </a:prstGeom>
          <a:noFill/>
          <a:ln w="19050" cap="flat" cmpd="sng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4" name="Google Shape;84;p5">
            <a:extLst>
              <a:ext uri="{FF2B5EF4-FFF2-40B4-BE49-F238E27FC236}">
                <a16:creationId xmlns:a16="http://schemas.microsoft.com/office/drawing/2014/main" id="{3054DE4E-5B25-BF96-3CFD-5C2B07D7AD61}"/>
              </a:ext>
            </a:extLst>
          </p:cNvPr>
          <p:cNvCxnSpPr>
            <a:cxnSpLocks/>
          </p:cNvCxnSpPr>
          <p:nvPr/>
        </p:nvCxnSpPr>
        <p:spPr>
          <a:xfrm flipV="1">
            <a:off x="4801484" y="3285465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84;p5">
            <a:extLst>
              <a:ext uri="{FF2B5EF4-FFF2-40B4-BE49-F238E27FC236}">
                <a16:creationId xmlns:a16="http://schemas.microsoft.com/office/drawing/2014/main" id="{D850966F-09EF-3AA8-0137-E8E08455B732}"/>
              </a:ext>
            </a:extLst>
          </p:cNvPr>
          <p:cNvCxnSpPr>
            <a:cxnSpLocks/>
          </p:cNvCxnSpPr>
          <p:nvPr/>
        </p:nvCxnSpPr>
        <p:spPr>
          <a:xfrm flipV="1">
            <a:off x="4801484" y="3284895"/>
            <a:ext cx="408252" cy="1216862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96;p5">
            <a:extLst>
              <a:ext uri="{FF2B5EF4-FFF2-40B4-BE49-F238E27FC236}">
                <a16:creationId xmlns:a16="http://schemas.microsoft.com/office/drawing/2014/main" id="{2D438BDB-B45A-62D4-A48E-FB96D3DC0757}"/>
              </a:ext>
            </a:extLst>
          </p:cNvPr>
          <p:cNvCxnSpPr/>
          <p:nvPr/>
        </p:nvCxnSpPr>
        <p:spPr>
          <a:xfrm>
            <a:off x="5413862" y="2676464"/>
            <a:ext cx="0" cy="2433725"/>
          </a:xfrm>
          <a:prstGeom prst="straightConnector1">
            <a:avLst/>
          </a:prstGeom>
          <a:noFill/>
          <a:ln w="19050" cap="flat" cmpd="sng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7" name="Google Shape;84;p5">
            <a:extLst>
              <a:ext uri="{FF2B5EF4-FFF2-40B4-BE49-F238E27FC236}">
                <a16:creationId xmlns:a16="http://schemas.microsoft.com/office/drawing/2014/main" id="{B696722B-549F-E4DD-6C9F-FC8B41BA3683}"/>
              </a:ext>
            </a:extLst>
          </p:cNvPr>
          <p:cNvCxnSpPr>
            <a:cxnSpLocks/>
          </p:cNvCxnSpPr>
          <p:nvPr/>
        </p:nvCxnSpPr>
        <p:spPr>
          <a:xfrm flipV="1">
            <a:off x="4794751" y="3893896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8" name="Picture 57" descr="Shape&#10;&#10;Description automatically generated with low confidence">
            <a:extLst>
              <a:ext uri="{FF2B5EF4-FFF2-40B4-BE49-F238E27FC236}">
                <a16:creationId xmlns:a16="http://schemas.microsoft.com/office/drawing/2014/main" id="{7CDA6201-3825-DC24-C9AB-C908EF71805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71518" y="2535111"/>
            <a:ext cx="306783" cy="274320"/>
          </a:xfrm>
          <a:prstGeom prst="rect">
            <a:avLst/>
          </a:prstGeom>
        </p:spPr>
      </p:pic>
      <p:cxnSp>
        <p:nvCxnSpPr>
          <p:cNvPr id="59" name="Google Shape;84;p5">
            <a:extLst>
              <a:ext uri="{FF2B5EF4-FFF2-40B4-BE49-F238E27FC236}">
                <a16:creationId xmlns:a16="http://schemas.microsoft.com/office/drawing/2014/main" id="{53A6A99B-ECBB-B357-6E11-6B1B6579F57F}"/>
              </a:ext>
            </a:extLst>
          </p:cNvPr>
          <p:cNvCxnSpPr>
            <a:cxnSpLocks/>
          </p:cNvCxnSpPr>
          <p:nvPr/>
        </p:nvCxnSpPr>
        <p:spPr>
          <a:xfrm>
            <a:off x="4798984" y="3893896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" name="Google Shape;84;p5">
            <a:extLst>
              <a:ext uri="{FF2B5EF4-FFF2-40B4-BE49-F238E27FC236}">
                <a16:creationId xmlns:a16="http://schemas.microsoft.com/office/drawing/2014/main" id="{C0715A48-973A-5D9E-4812-6BCCD9533176}"/>
              </a:ext>
            </a:extLst>
          </p:cNvPr>
          <p:cNvCxnSpPr>
            <a:cxnSpLocks/>
          </p:cNvCxnSpPr>
          <p:nvPr/>
        </p:nvCxnSpPr>
        <p:spPr>
          <a:xfrm flipV="1">
            <a:off x="5609664" y="3285465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84;p5">
            <a:extLst>
              <a:ext uri="{FF2B5EF4-FFF2-40B4-BE49-F238E27FC236}">
                <a16:creationId xmlns:a16="http://schemas.microsoft.com/office/drawing/2014/main" id="{B3C93B52-BA30-C7AC-2DC9-31DA9225092E}"/>
              </a:ext>
            </a:extLst>
          </p:cNvPr>
          <p:cNvCxnSpPr>
            <a:cxnSpLocks/>
          </p:cNvCxnSpPr>
          <p:nvPr/>
        </p:nvCxnSpPr>
        <p:spPr>
          <a:xfrm flipV="1">
            <a:off x="5609664" y="3300562"/>
            <a:ext cx="408252" cy="1216862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84;p5">
            <a:extLst>
              <a:ext uri="{FF2B5EF4-FFF2-40B4-BE49-F238E27FC236}">
                <a16:creationId xmlns:a16="http://schemas.microsoft.com/office/drawing/2014/main" id="{3547F900-AD48-4114-78B5-103BF7A5D895}"/>
              </a:ext>
            </a:extLst>
          </p:cNvPr>
          <p:cNvCxnSpPr>
            <a:cxnSpLocks/>
          </p:cNvCxnSpPr>
          <p:nvPr/>
        </p:nvCxnSpPr>
        <p:spPr>
          <a:xfrm flipV="1">
            <a:off x="5615213" y="3893896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84;p5">
            <a:extLst>
              <a:ext uri="{FF2B5EF4-FFF2-40B4-BE49-F238E27FC236}">
                <a16:creationId xmlns:a16="http://schemas.microsoft.com/office/drawing/2014/main" id="{06682948-AAC4-2511-7DBD-CCDFFB053F3E}"/>
              </a:ext>
            </a:extLst>
          </p:cNvPr>
          <p:cNvCxnSpPr>
            <a:cxnSpLocks/>
          </p:cNvCxnSpPr>
          <p:nvPr/>
        </p:nvCxnSpPr>
        <p:spPr>
          <a:xfrm>
            <a:off x="5607163" y="3893896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" name="Google Shape;84;p5">
            <a:extLst>
              <a:ext uri="{FF2B5EF4-FFF2-40B4-BE49-F238E27FC236}">
                <a16:creationId xmlns:a16="http://schemas.microsoft.com/office/drawing/2014/main" id="{4AD05252-552F-594A-5AF6-67BA131992FE}"/>
              </a:ext>
            </a:extLst>
          </p:cNvPr>
          <p:cNvCxnSpPr>
            <a:cxnSpLocks/>
          </p:cNvCxnSpPr>
          <p:nvPr/>
        </p:nvCxnSpPr>
        <p:spPr>
          <a:xfrm>
            <a:off x="5609664" y="3284895"/>
            <a:ext cx="405751" cy="1214748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" name="Google Shape;84;p5">
            <a:extLst>
              <a:ext uri="{FF2B5EF4-FFF2-40B4-BE49-F238E27FC236}">
                <a16:creationId xmlns:a16="http://schemas.microsoft.com/office/drawing/2014/main" id="{22860748-6B26-3FD3-B12F-C06976E69E83}"/>
              </a:ext>
            </a:extLst>
          </p:cNvPr>
          <p:cNvCxnSpPr>
            <a:cxnSpLocks/>
          </p:cNvCxnSpPr>
          <p:nvPr/>
        </p:nvCxnSpPr>
        <p:spPr>
          <a:xfrm>
            <a:off x="5611255" y="3284895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96;p5">
            <a:extLst>
              <a:ext uri="{FF2B5EF4-FFF2-40B4-BE49-F238E27FC236}">
                <a16:creationId xmlns:a16="http://schemas.microsoft.com/office/drawing/2014/main" id="{2E354AA5-799D-3F3E-70DF-B4438EE22311}"/>
              </a:ext>
            </a:extLst>
          </p:cNvPr>
          <p:cNvCxnSpPr/>
          <p:nvPr/>
        </p:nvCxnSpPr>
        <p:spPr>
          <a:xfrm>
            <a:off x="6230365" y="2676464"/>
            <a:ext cx="0" cy="2433725"/>
          </a:xfrm>
          <a:prstGeom prst="straightConnector1">
            <a:avLst/>
          </a:prstGeom>
          <a:noFill/>
          <a:ln w="19050" cap="flat" cmpd="sng">
            <a:solidFill>
              <a:srgbClr val="B2B2B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7" name="Google Shape;84;p5">
            <a:extLst>
              <a:ext uri="{FF2B5EF4-FFF2-40B4-BE49-F238E27FC236}">
                <a16:creationId xmlns:a16="http://schemas.microsoft.com/office/drawing/2014/main" id="{5B56E837-8542-E88D-675D-61F01A4FA89A}"/>
              </a:ext>
            </a:extLst>
          </p:cNvPr>
          <p:cNvCxnSpPr>
            <a:cxnSpLocks/>
          </p:cNvCxnSpPr>
          <p:nvPr/>
        </p:nvCxnSpPr>
        <p:spPr>
          <a:xfrm flipV="1">
            <a:off x="6427758" y="2676464"/>
            <a:ext cx="408252" cy="1216862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84;p5">
            <a:extLst>
              <a:ext uri="{FF2B5EF4-FFF2-40B4-BE49-F238E27FC236}">
                <a16:creationId xmlns:a16="http://schemas.microsoft.com/office/drawing/2014/main" id="{34F5F7F8-865B-959A-09BA-302584CCD111}"/>
              </a:ext>
            </a:extLst>
          </p:cNvPr>
          <p:cNvCxnSpPr>
            <a:cxnSpLocks/>
          </p:cNvCxnSpPr>
          <p:nvPr/>
        </p:nvCxnSpPr>
        <p:spPr>
          <a:xfrm flipV="1">
            <a:off x="6426166" y="2676464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84;p5">
            <a:extLst>
              <a:ext uri="{FF2B5EF4-FFF2-40B4-BE49-F238E27FC236}">
                <a16:creationId xmlns:a16="http://schemas.microsoft.com/office/drawing/2014/main" id="{DB8429F1-E0E0-3958-66EC-F894C50DD8EC}"/>
              </a:ext>
            </a:extLst>
          </p:cNvPr>
          <p:cNvCxnSpPr>
            <a:cxnSpLocks/>
          </p:cNvCxnSpPr>
          <p:nvPr/>
        </p:nvCxnSpPr>
        <p:spPr>
          <a:xfrm flipV="1">
            <a:off x="6427758" y="2676464"/>
            <a:ext cx="408252" cy="1825294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87;p5">
            <a:extLst>
              <a:ext uri="{FF2B5EF4-FFF2-40B4-BE49-F238E27FC236}">
                <a16:creationId xmlns:a16="http://schemas.microsoft.com/office/drawing/2014/main" id="{0566E915-589E-0242-4479-BFFD4F18AFD2}"/>
              </a:ext>
            </a:extLst>
          </p:cNvPr>
          <p:cNvCxnSpPr/>
          <p:nvPr/>
        </p:nvCxnSpPr>
        <p:spPr>
          <a:xfrm>
            <a:off x="3097935" y="5110189"/>
            <a:ext cx="3810349" cy="0"/>
          </a:xfrm>
          <a:prstGeom prst="straightConnector1">
            <a:avLst/>
          </a:prstGeom>
          <a:noFill/>
          <a:ln w="1270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84;p5">
            <a:extLst>
              <a:ext uri="{FF2B5EF4-FFF2-40B4-BE49-F238E27FC236}">
                <a16:creationId xmlns:a16="http://schemas.microsoft.com/office/drawing/2014/main" id="{D1B9BDE7-529D-6DCB-6EC3-74A83F8EE242}"/>
              </a:ext>
            </a:extLst>
          </p:cNvPr>
          <p:cNvCxnSpPr>
            <a:cxnSpLocks/>
          </p:cNvCxnSpPr>
          <p:nvPr/>
        </p:nvCxnSpPr>
        <p:spPr>
          <a:xfrm flipV="1">
            <a:off x="4801484" y="3893326"/>
            <a:ext cx="408252" cy="1216862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84;p5">
            <a:extLst>
              <a:ext uri="{FF2B5EF4-FFF2-40B4-BE49-F238E27FC236}">
                <a16:creationId xmlns:a16="http://schemas.microsoft.com/office/drawing/2014/main" id="{73D8D67E-6F4D-C26A-4688-44D9DEE47C69}"/>
              </a:ext>
            </a:extLst>
          </p:cNvPr>
          <p:cNvCxnSpPr>
            <a:cxnSpLocks/>
          </p:cNvCxnSpPr>
          <p:nvPr/>
        </p:nvCxnSpPr>
        <p:spPr>
          <a:xfrm flipV="1">
            <a:off x="4794751" y="4501758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84;p5">
            <a:extLst>
              <a:ext uri="{FF2B5EF4-FFF2-40B4-BE49-F238E27FC236}">
                <a16:creationId xmlns:a16="http://schemas.microsoft.com/office/drawing/2014/main" id="{CBBF0719-6F2A-FAD9-3379-8595604BA1AB}"/>
              </a:ext>
            </a:extLst>
          </p:cNvPr>
          <p:cNvCxnSpPr>
            <a:cxnSpLocks/>
          </p:cNvCxnSpPr>
          <p:nvPr/>
        </p:nvCxnSpPr>
        <p:spPr>
          <a:xfrm flipV="1">
            <a:off x="5609664" y="3893326"/>
            <a:ext cx="408252" cy="1216862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84;p5">
            <a:extLst>
              <a:ext uri="{FF2B5EF4-FFF2-40B4-BE49-F238E27FC236}">
                <a16:creationId xmlns:a16="http://schemas.microsoft.com/office/drawing/2014/main" id="{3E5507EA-A9CC-29CC-A358-0D67BDD24E79}"/>
              </a:ext>
            </a:extLst>
          </p:cNvPr>
          <p:cNvCxnSpPr>
            <a:cxnSpLocks/>
          </p:cNvCxnSpPr>
          <p:nvPr/>
        </p:nvCxnSpPr>
        <p:spPr>
          <a:xfrm flipV="1">
            <a:off x="5615213" y="4501758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84;p5">
            <a:extLst>
              <a:ext uri="{FF2B5EF4-FFF2-40B4-BE49-F238E27FC236}">
                <a16:creationId xmlns:a16="http://schemas.microsoft.com/office/drawing/2014/main" id="{93225CA6-E92D-60E2-98E9-F78D2B4652AF}"/>
              </a:ext>
            </a:extLst>
          </p:cNvPr>
          <p:cNvCxnSpPr>
            <a:cxnSpLocks/>
          </p:cNvCxnSpPr>
          <p:nvPr/>
        </p:nvCxnSpPr>
        <p:spPr>
          <a:xfrm flipV="1">
            <a:off x="6427757" y="2676464"/>
            <a:ext cx="408252" cy="2433725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84;p5">
            <a:extLst>
              <a:ext uri="{FF2B5EF4-FFF2-40B4-BE49-F238E27FC236}">
                <a16:creationId xmlns:a16="http://schemas.microsoft.com/office/drawing/2014/main" id="{32E4A58D-180F-AF21-362F-AA1737EEB06F}"/>
              </a:ext>
            </a:extLst>
          </p:cNvPr>
          <p:cNvCxnSpPr>
            <a:cxnSpLocks/>
          </p:cNvCxnSpPr>
          <p:nvPr/>
        </p:nvCxnSpPr>
        <p:spPr>
          <a:xfrm>
            <a:off x="3974157" y="3284895"/>
            <a:ext cx="408252" cy="1825294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84;p5">
            <a:extLst>
              <a:ext uri="{FF2B5EF4-FFF2-40B4-BE49-F238E27FC236}">
                <a16:creationId xmlns:a16="http://schemas.microsoft.com/office/drawing/2014/main" id="{6B57D98A-4363-8AD7-4E01-17739C4CDEF0}"/>
              </a:ext>
            </a:extLst>
          </p:cNvPr>
          <p:cNvCxnSpPr>
            <a:cxnSpLocks/>
          </p:cNvCxnSpPr>
          <p:nvPr/>
        </p:nvCxnSpPr>
        <p:spPr>
          <a:xfrm flipV="1">
            <a:off x="4794751" y="3284326"/>
            <a:ext cx="405476" cy="1825292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84;p5">
            <a:extLst>
              <a:ext uri="{FF2B5EF4-FFF2-40B4-BE49-F238E27FC236}">
                <a16:creationId xmlns:a16="http://schemas.microsoft.com/office/drawing/2014/main" id="{5BE9AF92-3150-C2FC-DF57-D9AC751F8136}"/>
              </a:ext>
            </a:extLst>
          </p:cNvPr>
          <p:cNvCxnSpPr>
            <a:cxnSpLocks/>
          </p:cNvCxnSpPr>
          <p:nvPr/>
        </p:nvCxnSpPr>
        <p:spPr>
          <a:xfrm flipV="1">
            <a:off x="5613898" y="3284895"/>
            <a:ext cx="405476" cy="1825292"/>
          </a:xfrm>
          <a:prstGeom prst="straightConnector1">
            <a:avLst/>
          </a:prstGeom>
          <a:noFill/>
          <a:ln w="127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84;p5">
            <a:extLst>
              <a:ext uri="{FF2B5EF4-FFF2-40B4-BE49-F238E27FC236}">
                <a16:creationId xmlns:a16="http://schemas.microsoft.com/office/drawing/2014/main" id="{8DC102E3-C144-1C7B-207E-0B262642F5F7}"/>
              </a:ext>
            </a:extLst>
          </p:cNvPr>
          <p:cNvCxnSpPr>
            <a:cxnSpLocks/>
          </p:cNvCxnSpPr>
          <p:nvPr/>
        </p:nvCxnSpPr>
        <p:spPr>
          <a:xfrm>
            <a:off x="4794751" y="4499643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" name="Google Shape;84;p5">
            <a:extLst>
              <a:ext uri="{FF2B5EF4-FFF2-40B4-BE49-F238E27FC236}">
                <a16:creationId xmlns:a16="http://schemas.microsoft.com/office/drawing/2014/main" id="{E8161DA4-9D06-CFE2-1D30-7EFC22F266F8}"/>
              </a:ext>
            </a:extLst>
          </p:cNvPr>
          <p:cNvCxnSpPr>
            <a:cxnSpLocks/>
          </p:cNvCxnSpPr>
          <p:nvPr/>
        </p:nvCxnSpPr>
        <p:spPr>
          <a:xfrm>
            <a:off x="5617411" y="4498300"/>
            <a:ext cx="408252" cy="608431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84;p5">
            <a:extLst>
              <a:ext uri="{FF2B5EF4-FFF2-40B4-BE49-F238E27FC236}">
                <a16:creationId xmlns:a16="http://schemas.microsoft.com/office/drawing/2014/main" id="{9BC714F3-6F12-DBB8-086F-62A9536978E9}"/>
              </a:ext>
            </a:extLst>
          </p:cNvPr>
          <p:cNvCxnSpPr>
            <a:cxnSpLocks/>
          </p:cNvCxnSpPr>
          <p:nvPr/>
        </p:nvCxnSpPr>
        <p:spPr>
          <a:xfrm>
            <a:off x="5613765" y="3889869"/>
            <a:ext cx="405609" cy="1220319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84;p5">
            <a:extLst>
              <a:ext uri="{FF2B5EF4-FFF2-40B4-BE49-F238E27FC236}">
                <a16:creationId xmlns:a16="http://schemas.microsoft.com/office/drawing/2014/main" id="{18F2D7EE-0AD3-5963-0747-EB3710A52E00}"/>
              </a:ext>
            </a:extLst>
          </p:cNvPr>
          <p:cNvCxnSpPr>
            <a:cxnSpLocks/>
          </p:cNvCxnSpPr>
          <p:nvPr/>
        </p:nvCxnSpPr>
        <p:spPr>
          <a:xfrm>
            <a:off x="4796817" y="3893326"/>
            <a:ext cx="405609" cy="1220319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02021C8-D677-5B2D-AE7A-A28B3E608C0B}"/>
              </a:ext>
            </a:extLst>
          </p:cNvPr>
          <p:cNvSpPr txBox="1"/>
          <p:nvPr/>
        </p:nvSpPr>
        <p:spPr>
          <a:xfrm>
            <a:off x="3743268" y="2429903"/>
            <a:ext cx="918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Pre-prepare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7C286B-39E2-85C5-6728-878AF775E60B}"/>
              </a:ext>
            </a:extLst>
          </p:cNvPr>
          <p:cNvSpPr txBox="1"/>
          <p:nvPr/>
        </p:nvSpPr>
        <p:spPr>
          <a:xfrm>
            <a:off x="4629864" y="2435571"/>
            <a:ext cx="761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Prepare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D4C24A5-2D95-F310-45D7-4C8D9EAA0C1D}"/>
              </a:ext>
            </a:extLst>
          </p:cNvPr>
          <p:cNvSpPr txBox="1"/>
          <p:nvPr/>
        </p:nvSpPr>
        <p:spPr>
          <a:xfrm>
            <a:off x="5459564" y="2457218"/>
            <a:ext cx="916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  <a:cs typeface="Arial" panose="020B0604020202020204" pitchFamily="34" charset="0"/>
              </a:rPr>
              <a:t>Commit</a:t>
            </a:r>
            <a:endParaRPr lang="en-US" sz="16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3" name="Picture 82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D393FD86-CF20-0ABB-0260-79B6AF9ED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212" y="4877040"/>
            <a:ext cx="365760" cy="365760"/>
          </a:xfrm>
          <a:prstGeom prst="rect">
            <a:avLst/>
          </a:prstGeom>
        </p:spPr>
      </p:pic>
      <p:pic>
        <p:nvPicPr>
          <p:cNvPr id="84" name="Picture 83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34018F8F-295B-07A5-0F75-491AE26C4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739" y="4295492"/>
            <a:ext cx="365760" cy="365760"/>
          </a:xfrm>
          <a:prstGeom prst="rect">
            <a:avLst/>
          </a:prstGeom>
        </p:spPr>
      </p:pic>
      <p:pic>
        <p:nvPicPr>
          <p:cNvPr id="85" name="Picture 84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F512D972-B976-84C7-1BA7-2E6DDA163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776" y="3678991"/>
            <a:ext cx="365760" cy="365760"/>
          </a:xfrm>
          <a:prstGeom prst="rect">
            <a:avLst/>
          </a:prstGeom>
        </p:spPr>
      </p:pic>
      <p:pic>
        <p:nvPicPr>
          <p:cNvPr id="86" name="Picture 85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395F5268-196E-FD12-1421-047BA03F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255" y="3071962"/>
            <a:ext cx="365760" cy="365760"/>
          </a:xfrm>
          <a:prstGeom prst="rect">
            <a:avLst/>
          </a:prstGeom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57DD2D35-3973-4719-6947-4D0A6239F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425" y="2833959"/>
            <a:ext cx="289999" cy="27432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51D21F5B-4F83-06CE-2103-5B863F1D8B6A}"/>
              </a:ext>
            </a:extLst>
          </p:cNvPr>
          <p:cNvSpPr txBox="1"/>
          <p:nvPr/>
        </p:nvSpPr>
        <p:spPr>
          <a:xfrm rot="16200000">
            <a:off x="2088734" y="3655680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432FF"/>
                </a:solidFill>
                <a:latin typeface="+mj-lt"/>
              </a:rPr>
              <a:t>PBFT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4C554FD-69C7-4DC5-BF67-89D77A92A480}"/>
              </a:ext>
            </a:extLst>
          </p:cNvPr>
          <p:cNvSpPr txBox="1"/>
          <p:nvPr/>
        </p:nvSpPr>
        <p:spPr>
          <a:xfrm>
            <a:off x="8260607" y="2673412"/>
            <a:ext cx="2473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Arial Rounded MT Bold" panose="020F0704030504030204" pitchFamily="34" charset="77"/>
              </a:rPr>
              <a:t>At Most</a:t>
            </a:r>
            <a:r>
              <a:rPr lang="en-US" sz="20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f</a:t>
            </a:r>
          </a:p>
          <a:p>
            <a:pPr algn="ctr"/>
            <a:r>
              <a:rPr lang="en-US" sz="2000" dirty="0">
                <a:latin typeface="Arial Rounded MT Bold" panose="020F0704030504030204" pitchFamily="34" charset="77"/>
              </a:rPr>
              <a:t>Byzantine Failures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7094A-7FA3-EB2F-0627-4878C5722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73FC47-71E6-0BF3-4078-2E0C4A252B68}"/>
              </a:ext>
            </a:extLst>
          </p:cNvPr>
          <p:cNvSpPr txBox="1"/>
          <p:nvPr/>
        </p:nvSpPr>
        <p:spPr>
          <a:xfrm>
            <a:off x="841248" y="1389888"/>
            <a:ext cx="7861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effectLst/>
                <a:latin typeface="+mj-lt"/>
              </a:rPr>
              <a:t>Nodes can fail arbitrarily, including deviating from the protocol</a:t>
            </a:r>
          </a:p>
        </p:txBody>
      </p:sp>
    </p:spTree>
    <p:extLst>
      <p:ext uri="{BB962C8B-B14F-4D97-AF65-F5344CB8AC3E}">
        <p14:creationId xmlns:p14="http://schemas.microsoft.com/office/powerpoint/2010/main" val="292852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3" grpId="0" animBg="1"/>
      <p:bldP spid="18" grpId="0" animBg="1"/>
      <p:bldP spid="23" grpId="0" animBg="1"/>
      <p:bldP spid="24" grpId="0" animBg="1"/>
      <p:bldP spid="25" grpId="0"/>
      <p:bldP spid="26" grpId="0" animBg="1"/>
      <p:bldP spid="27" grpId="0"/>
      <p:bldP spid="28" grpId="0" animBg="1"/>
      <p:bldP spid="37" grpId="0"/>
      <p:bldP spid="44" grpId="0" animBg="1"/>
      <p:bldP spid="43" grpId="0"/>
      <p:bldP spid="40" grpId="0"/>
      <p:bldP spid="41" grpId="0"/>
      <p:bldP spid="89" grpId="0"/>
      <p:bldP spid="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BD3B1-233E-2A11-5A2B-41F18001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BFT protocols landscape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1EBF8-F375-53D2-569A-C6686282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4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9BE337-53A6-4900-6319-E1D5F8653DD7}"/>
              </a:ext>
            </a:extLst>
          </p:cNvPr>
          <p:cNvSpPr/>
          <p:nvPr/>
        </p:nvSpPr>
        <p:spPr>
          <a:xfrm>
            <a:off x="734291" y="14973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Zyzzyva5</a:t>
            </a:r>
            <a:endParaRPr 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8A7A89C-ED49-36D0-8B6A-DAFD406493FD}"/>
              </a:ext>
            </a:extLst>
          </p:cNvPr>
          <p:cNvSpPr/>
          <p:nvPr/>
        </p:nvSpPr>
        <p:spPr>
          <a:xfrm>
            <a:off x="4389120" y="14973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Tendermint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3618E72-6B95-A1C0-F1B1-EBA2AC5AA1D9}"/>
              </a:ext>
            </a:extLst>
          </p:cNvPr>
          <p:cNvSpPr/>
          <p:nvPr/>
        </p:nvSpPr>
        <p:spPr>
          <a:xfrm>
            <a:off x="9875520" y="28689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HotStuff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D91574F-BE6D-E5A0-5221-E2C868C4CAEF}"/>
              </a:ext>
            </a:extLst>
          </p:cNvPr>
          <p:cNvSpPr/>
          <p:nvPr/>
        </p:nvSpPr>
        <p:spPr>
          <a:xfrm>
            <a:off x="5303520" y="28689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PBFT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2E7822F-E929-F16E-3844-0581E39AD61F}"/>
              </a:ext>
            </a:extLst>
          </p:cNvPr>
          <p:cNvSpPr/>
          <p:nvPr/>
        </p:nvSpPr>
        <p:spPr>
          <a:xfrm>
            <a:off x="734291" y="28689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Q/U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1DB17E3-8E2E-CEE6-A37D-0B5418D90EEE}"/>
              </a:ext>
            </a:extLst>
          </p:cNvPr>
          <p:cNvSpPr/>
          <p:nvPr/>
        </p:nvSpPr>
        <p:spPr>
          <a:xfrm>
            <a:off x="731520" y="42405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CheapBFT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17046C-69F1-5DA8-D32E-5460C35A80D2}"/>
              </a:ext>
            </a:extLst>
          </p:cNvPr>
          <p:cNvSpPr/>
          <p:nvPr/>
        </p:nvSpPr>
        <p:spPr>
          <a:xfrm>
            <a:off x="3017520" y="42405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Prime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CC21379-B021-5672-5419-39FB29597823}"/>
              </a:ext>
            </a:extLst>
          </p:cNvPr>
          <p:cNvSpPr/>
          <p:nvPr/>
        </p:nvSpPr>
        <p:spPr>
          <a:xfrm>
            <a:off x="6217920" y="14973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PoE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FC111BC-7601-BA00-1044-7C20FD4BD8E4}"/>
              </a:ext>
            </a:extLst>
          </p:cNvPr>
          <p:cNvSpPr/>
          <p:nvPr/>
        </p:nvSpPr>
        <p:spPr>
          <a:xfrm>
            <a:off x="8046720" y="14973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SBFT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349E4CD-67AA-7718-30D1-1B68BDD83D7C}"/>
              </a:ext>
            </a:extLst>
          </p:cNvPr>
          <p:cNvSpPr/>
          <p:nvPr/>
        </p:nvSpPr>
        <p:spPr>
          <a:xfrm>
            <a:off x="9875520" y="14973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Kauri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2339AE9-2C4F-0AAC-21B2-22660D5B91D8}"/>
              </a:ext>
            </a:extLst>
          </p:cNvPr>
          <p:cNvSpPr/>
          <p:nvPr/>
        </p:nvSpPr>
        <p:spPr>
          <a:xfrm>
            <a:off x="9875520" y="42405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Themis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5147794-5B58-2F6F-FCEB-3C80462B4A66}"/>
              </a:ext>
            </a:extLst>
          </p:cNvPr>
          <p:cNvSpPr/>
          <p:nvPr/>
        </p:nvSpPr>
        <p:spPr>
          <a:xfrm>
            <a:off x="7589520" y="42405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+mj-lt"/>
              </a:rPr>
              <a:t>FaB</a:t>
            </a:r>
            <a:endParaRPr lang="en-U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3842DC-A10B-A9C9-D99F-41194B4CD4C9}"/>
              </a:ext>
            </a:extLst>
          </p:cNvPr>
          <p:cNvSpPr/>
          <p:nvPr/>
        </p:nvSpPr>
        <p:spPr>
          <a:xfrm>
            <a:off x="5303520" y="42405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Bosco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5704B3A-394B-67CA-1264-AB6C5B3B8CF5}"/>
              </a:ext>
            </a:extLst>
          </p:cNvPr>
          <p:cNvSpPr/>
          <p:nvPr/>
        </p:nvSpPr>
        <p:spPr>
          <a:xfrm>
            <a:off x="7589520" y="2870540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Linear PBFT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01936D3-2B33-A97F-4302-0740A4F27762}"/>
              </a:ext>
            </a:extLst>
          </p:cNvPr>
          <p:cNvSpPr/>
          <p:nvPr/>
        </p:nvSpPr>
        <p:spPr>
          <a:xfrm>
            <a:off x="2560320" y="14973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Zyzzyva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385279D-3E53-BC0E-892F-1B07ECB9E47A}"/>
              </a:ext>
            </a:extLst>
          </p:cNvPr>
          <p:cNvSpPr/>
          <p:nvPr/>
        </p:nvSpPr>
        <p:spPr>
          <a:xfrm>
            <a:off x="3017520" y="2868933"/>
            <a:ext cx="1371600" cy="4572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j-lt"/>
              </a:rPr>
              <a:t>Quorum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09F1DBC-CA32-4D33-BC35-0FDB7F23CD77}"/>
              </a:ext>
            </a:extLst>
          </p:cNvPr>
          <p:cNvCxnSpPr>
            <a:stCxn id="10" idx="3"/>
            <a:endCxn id="20" idx="1"/>
          </p:cNvCxnSpPr>
          <p:nvPr/>
        </p:nvCxnSpPr>
        <p:spPr>
          <a:xfrm>
            <a:off x="6675120" y="3097533"/>
            <a:ext cx="914400" cy="160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062FE4-87CA-055C-F84F-987440B1E652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flipH="1" flipV="1">
            <a:off x="5074920" y="1954533"/>
            <a:ext cx="9144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5F6DDF-A09C-0736-C421-4946C1566AD3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5989320" y="3326133"/>
            <a:ext cx="22860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22646B2-F98E-2E90-7B06-9194A645930E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8961120" y="3097533"/>
            <a:ext cx="914400" cy="160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77C169-BD90-58F8-F33A-21FE770CD659}"/>
              </a:ext>
            </a:extLst>
          </p:cNvPr>
          <p:cNvCxnSpPr>
            <a:cxnSpLocks/>
            <a:stCxn id="9" idx="0"/>
            <a:endCxn id="16" idx="2"/>
          </p:cNvCxnSpPr>
          <p:nvPr/>
        </p:nvCxnSpPr>
        <p:spPr>
          <a:xfrm flipV="1">
            <a:off x="10561320" y="1954533"/>
            <a:ext cx="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C3B9598-195B-D05D-ABB4-04B200BC7FA7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10561320" y="3326133"/>
            <a:ext cx="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CC989A9-11A7-73F2-23FF-D65478B06489}"/>
              </a:ext>
            </a:extLst>
          </p:cNvPr>
          <p:cNvCxnSpPr>
            <a:cxnSpLocks/>
            <a:stCxn id="20" idx="0"/>
            <a:endCxn id="14" idx="2"/>
          </p:cNvCxnSpPr>
          <p:nvPr/>
        </p:nvCxnSpPr>
        <p:spPr>
          <a:xfrm flipH="1" flipV="1">
            <a:off x="6903720" y="1954533"/>
            <a:ext cx="1371600" cy="91600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3317DEF-DF1B-0CC6-4B25-9B4EBC5F5A62}"/>
              </a:ext>
            </a:extLst>
          </p:cNvPr>
          <p:cNvCxnSpPr>
            <a:cxnSpLocks/>
            <a:stCxn id="20" idx="0"/>
            <a:endCxn id="15" idx="2"/>
          </p:cNvCxnSpPr>
          <p:nvPr/>
        </p:nvCxnSpPr>
        <p:spPr>
          <a:xfrm flipV="1">
            <a:off x="8275320" y="1954533"/>
            <a:ext cx="457200" cy="91600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5CFDF73-9AB2-3221-0B87-166D6A0DADA7}"/>
              </a:ext>
            </a:extLst>
          </p:cNvPr>
          <p:cNvCxnSpPr>
            <a:cxnSpLocks/>
            <a:stCxn id="10" idx="0"/>
            <a:endCxn id="21" idx="2"/>
          </p:cNvCxnSpPr>
          <p:nvPr/>
        </p:nvCxnSpPr>
        <p:spPr>
          <a:xfrm flipH="1" flipV="1">
            <a:off x="3246120" y="1954533"/>
            <a:ext cx="27432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E59BACE-585B-A0E3-A59B-97220DBB4614}"/>
              </a:ext>
            </a:extLst>
          </p:cNvPr>
          <p:cNvCxnSpPr>
            <a:cxnSpLocks/>
            <a:stCxn id="21" idx="1"/>
            <a:endCxn id="7" idx="3"/>
          </p:cNvCxnSpPr>
          <p:nvPr/>
        </p:nvCxnSpPr>
        <p:spPr>
          <a:xfrm flipH="1">
            <a:off x="2105891" y="1725933"/>
            <a:ext cx="454429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40764DD-E2A0-108B-6DC1-EE71E21B8E6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2103120" y="3097533"/>
            <a:ext cx="91440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8E4642-2945-DC89-E4B9-738035038287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6675120" y="4469133"/>
            <a:ext cx="91440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BFD91AC-A384-637A-87E5-301882935A1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1417320" y="3326133"/>
            <a:ext cx="45720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8DC7977-CC2C-46C6-62F7-E07EFA48107F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3703320" y="3326133"/>
            <a:ext cx="2286000" cy="91440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8244E49F-5F4B-2D90-05C5-D0C633B4937E}"/>
              </a:ext>
            </a:extLst>
          </p:cNvPr>
          <p:cNvSpPr txBox="1"/>
          <p:nvPr/>
        </p:nvSpPr>
        <p:spPr>
          <a:xfrm>
            <a:off x="9277908" y="2713065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88C40B0-3294-6C98-517A-44C36AADBE2D}"/>
              </a:ext>
            </a:extLst>
          </p:cNvPr>
          <p:cNvSpPr txBox="1"/>
          <p:nvPr/>
        </p:nvSpPr>
        <p:spPr>
          <a:xfrm>
            <a:off x="10561320" y="359392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13</a:t>
            </a:r>
            <a:endParaRPr 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A977FB-C651-150F-7C52-6CB8D93C4C99}"/>
              </a:ext>
            </a:extLst>
          </p:cNvPr>
          <p:cNvSpPr txBox="1"/>
          <p:nvPr/>
        </p:nvSpPr>
        <p:spPr>
          <a:xfrm>
            <a:off x="10561320" y="222232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14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E0D06A-6A7B-BA46-22DF-46875607631F}"/>
              </a:ext>
            </a:extLst>
          </p:cNvPr>
          <p:cNvSpPr txBox="1"/>
          <p:nvPr/>
        </p:nvSpPr>
        <p:spPr>
          <a:xfrm>
            <a:off x="6947814" y="408907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10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5B110EA-151E-8572-6FBF-E7E7B1C09C9D}"/>
              </a:ext>
            </a:extLst>
          </p:cNvPr>
          <p:cNvSpPr txBox="1"/>
          <p:nvPr/>
        </p:nvSpPr>
        <p:spPr>
          <a:xfrm>
            <a:off x="8525999" y="222947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8E8BF22-50C8-12D7-0D47-6CD1B35360E3}"/>
              </a:ext>
            </a:extLst>
          </p:cNvPr>
          <p:cNvSpPr txBox="1"/>
          <p:nvPr/>
        </p:nvSpPr>
        <p:spPr>
          <a:xfrm>
            <a:off x="2130280" y="1356601"/>
            <a:ext cx="45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10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88BFF48-EBE8-5E2D-C9ED-6C80EA9B65EE}"/>
              </a:ext>
            </a:extLst>
          </p:cNvPr>
          <p:cNvSpPr txBox="1"/>
          <p:nvPr/>
        </p:nvSpPr>
        <p:spPr>
          <a:xfrm>
            <a:off x="7677708" y="2229478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7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51FEE88-263C-9463-4388-1F431919A531}"/>
              </a:ext>
            </a:extLst>
          </p:cNvPr>
          <p:cNvSpPr txBox="1"/>
          <p:nvPr/>
        </p:nvSpPr>
        <p:spPr>
          <a:xfrm>
            <a:off x="5623895" y="222232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4</a:t>
            </a:r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FABEA79-FE66-19B2-226B-4DC690BEFC0F}"/>
              </a:ext>
            </a:extLst>
          </p:cNvPr>
          <p:cNvSpPr txBox="1"/>
          <p:nvPr/>
        </p:nvSpPr>
        <p:spPr>
          <a:xfrm>
            <a:off x="4827322" y="222232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8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39E93F-53EA-3F33-38B5-29C5DC276B35}"/>
              </a:ext>
            </a:extLst>
          </p:cNvPr>
          <p:cNvSpPr txBox="1"/>
          <p:nvPr/>
        </p:nvSpPr>
        <p:spPr>
          <a:xfrm>
            <a:off x="2400601" y="2697518"/>
            <a:ext cx="45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10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27D0AB0-91FE-6854-89EF-171ABBF165CD}"/>
              </a:ext>
            </a:extLst>
          </p:cNvPr>
          <p:cNvSpPr txBox="1"/>
          <p:nvPr/>
        </p:nvSpPr>
        <p:spPr>
          <a:xfrm>
            <a:off x="2654416" y="3604427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5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BEDC1B4-260E-BF78-099E-9546ED077776}"/>
              </a:ext>
            </a:extLst>
          </p:cNvPr>
          <p:cNvSpPr txBox="1"/>
          <p:nvPr/>
        </p:nvSpPr>
        <p:spPr>
          <a:xfrm>
            <a:off x="4972879" y="359392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12</a:t>
            </a:r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B58951A-B3E6-1EBE-8A69-528C7597C652}"/>
              </a:ext>
            </a:extLst>
          </p:cNvPr>
          <p:cNvSpPr txBox="1"/>
          <p:nvPr/>
        </p:nvSpPr>
        <p:spPr>
          <a:xfrm>
            <a:off x="6565638" y="3594600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C956E2-080B-0BF9-2557-2EA342C39F81}"/>
              </a:ext>
            </a:extLst>
          </p:cNvPr>
          <p:cNvSpPr txBox="1"/>
          <p:nvPr/>
        </p:nvSpPr>
        <p:spPr>
          <a:xfrm>
            <a:off x="6891283" y="2717396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575A0B2-2043-F274-9316-C762D9567FC0}"/>
              </a:ext>
            </a:extLst>
          </p:cNvPr>
          <p:cNvCxnSpPr>
            <a:cxnSpLocks/>
            <a:stCxn id="10" idx="1"/>
            <a:endCxn id="22" idx="3"/>
          </p:cNvCxnSpPr>
          <p:nvPr/>
        </p:nvCxnSpPr>
        <p:spPr>
          <a:xfrm flipH="1">
            <a:off x="4389120" y="3097533"/>
            <a:ext cx="914400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0FD0C4A-D0B7-7E05-0ADB-7A91F45E679C}"/>
              </a:ext>
            </a:extLst>
          </p:cNvPr>
          <p:cNvSpPr txBox="1"/>
          <p:nvPr/>
        </p:nvSpPr>
        <p:spPr>
          <a:xfrm>
            <a:off x="4692961" y="2731103"/>
            <a:ext cx="45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9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B2951-4366-13A4-CFD7-A8BB1FBB2F96}"/>
              </a:ext>
            </a:extLst>
          </p:cNvPr>
          <p:cNvSpPr txBox="1"/>
          <p:nvPr/>
        </p:nvSpPr>
        <p:spPr>
          <a:xfrm>
            <a:off x="3453097" y="5153326"/>
            <a:ext cx="5285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  <a:latin typeface="Arial Rounded MT Bold" panose="020F0704030504030204" pitchFamily="34" charset="77"/>
              </a:rPr>
              <a:t>What protocol best fits our needs?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2B6D056-9CE8-EBA3-A843-993A706C5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E7B57D5-AAD3-D30E-B7C5-C0D483263B1A}"/>
              </a:ext>
            </a:extLst>
          </p:cNvPr>
          <p:cNvSpPr txBox="1"/>
          <p:nvPr/>
        </p:nvSpPr>
        <p:spPr>
          <a:xfrm>
            <a:off x="3246120" y="5844341"/>
            <a:ext cx="1229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Arial Rounded MT Bold" panose="020F0704030504030204" pitchFamily="34" charset="77"/>
              </a:rPr>
              <a:t>Analysis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044EAC-B9F7-5CC3-2133-C4E22668C9AC}"/>
              </a:ext>
            </a:extLst>
          </p:cNvPr>
          <p:cNvSpPr txBox="1"/>
          <p:nvPr/>
        </p:nvSpPr>
        <p:spPr>
          <a:xfrm>
            <a:off x="4599678" y="5856216"/>
            <a:ext cx="2117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  <a:latin typeface="Arial Rounded MT Bold" panose="020F0704030504030204" pitchFamily="34" charset="77"/>
              </a:rPr>
              <a:t>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F33685-D57D-01AA-E9F2-96D108DA1B7E}"/>
              </a:ext>
            </a:extLst>
          </p:cNvPr>
          <p:cNvSpPr txBox="1"/>
          <p:nvPr/>
        </p:nvSpPr>
        <p:spPr>
          <a:xfrm>
            <a:off x="6722315" y="5856216"/>
            <a:ext cx="2226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B0F0"/>
                </a:solidFill>
                <a:latin typeface="Arial Rounded MT Bold" panose="020F0704030504030204" pitchFamily="34" charset="77"/>
              </a:rPr>
              <a:t>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362834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8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1" grpId="0"/>
      <p:bldP spid="3" grpId="0"/>
      <p:bldP spid="23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4DE2E-3E83-01B2-FD1D-6B62BAB34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BFT protocols design space and design 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DCC9E-61F0-BC83-3848-C52343125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8533"/>
            <a:ext cx="10652760" cy="4788430"/>
          </a:xfrm>
        </p:spPr>
        <p:txBody>
          <a:bodyPr/>
          <a:lstStyle/>
          <a:p>
            <a:r>
              <a:rPr lang="en-US" dirty="0">
                <a:solidFill>
                  <a:srgbClr val="0432FF"/>
                </a:solidFill>
                <a:effectLst/>
                <a:latin typeface="+mj-lt"/>
              </a:rPr>
              <a:t>Design space</a:t>
            </a:r>
          </a:p>
          <a:p>
            <a:pPr lvl="1"/>
            <a:r>
              <a:rPr lang="en-US" dirty="0">
                <a:effectLst/>
                <a:latin typeface="+mj-lt"/>
              </a:rPr>
              <a:t>A set of dimensions to analyze BFT protocols</a:t>
            </a:r>
          </a:p>
          <a:p>
            <a:r>
              <a:rPr lang="en-US" dirty="0">
                <a:solidFill>
                  <a:srgbClr val="0432FF"/>
                </a:solidFill>
                <a:latin typeface="+mj-lt"/>
              </a:rPr>
              <a:t>D</a:t>
            </a:r>
            <a:r>
              <a:rPr lang="en-US" dirty="0">
                <a:solidFill>
                  <a:srgbClr val="0432FF"/>
                </a:solidFill>
                <a:effectLst/>
                <a:latin typeface="+mj-lt"/>
              </a:rPr>
              <a:t>esign choices</a:t>
            </a:r>
            <a:endParaRPr lang="en-US" dirty="0">
              <a:solidFill>
                <a:srgbClr val="0432FF"/>
              </a:solidFill>
              <a:latin typeface="+mj-lt"/>
            </a:endParaRPr>
          </a:p>
          <a:p>
            <a:pPr lvl="1"/>
            <a:r>
              <a:rPr lang="en-US" dirty="0">
                <a:latin typeface="+mj-lt"/>
              </a:rPr>
              <a:t>T</a:t>
            </a:r>
            <a:r>
              <a:rPr lang="en-US" dirty="0">
                <a:effectLst/>
                <a:latin typeface="+mj-lt"/>
              </a:rPr>
              <a:t>rade-offs between dimensions</a:t>
            </a:r>
          </a:p>
          <a:p>
            <a:pPr lvl="1"/>
            <a:r>
              <a:rPr lang="en-US" dirty="0">
                <a:latin typeface="+mj-lt"/>
              </a:rPr>
              <a:t>A set of o</a:t>
            </a:r>
            <a:r>
              <a:rPr lang="en-US" dirty="0">
                <a:effectLst/>
                <a:latin typeface="+mj-lt"/>
              </a:rPr>
              <a:t>ne-to-one functions, each maps protocols in its domain to protocols in its range</a:t>
            </a:r>
          </a:p>
          <a:p>
            <a:r>
              <a:rPr lang="en-US" dirty="0">
                <a:latin typeface="+mj-lt"/>
              </a:rPr>
              <a:t>Focus on partially synchronous BFT protocols</a:t>
            </a:r>
            <a:endParaRPr lang="en-US" dirty="0">
              <a:effectLst/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9C7934-E80F-DB7D-783E-1D295BEA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5</a:t>
            </a:fld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D65CEA3F-C45B-EA9E-24B6-D932D3BA5AD9}"/>
              </a:ext>
            </a:extLst>
          </p:cNvPr>
          <p:cNvSpPr/>
          <p:nvPr/>
        </p:nvSpPr>
        <p:spPr>
          <a:xfrm rot="5400000">
            <a:off x="5741696" y="4647561"/>
            <a:ext cx="911849" cy="609130"/>
          </a:xfrm>
          <a:prstGeom prst="parallelogram">
            <a:avLst>
              <a:gd name="adj" fmla="val 54531"/>
            </a:avLst>
          </a:prstGeom>
          <a:solidFill>
            <a:schemeClr val="accent4">
              <a:lumMod val="20000"/>
              <a:lumOff val="8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2A4731-8DC4-9B81-D8EB-3FE4F170CED7}"/>
              </a:ext>
            </a:extLst>
          </p:cNvPr>
          <p:cNvSpPr/>
          <p:nvPr/>
        </p:nvSpPr>
        <p:spPr>
          <a:xfrm>
            <a:off x="6303893" y="4858612"/>
            <a:ext cx="182880" cy="457200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91AD94-39C2-03BD-5480-F758867B82AA}"/>
              </a:ext>
            </a:extLst>
          </p:cNvPr>
          <p:cNvSpPr/>
          <p:nvPr/>
        </p:nvSpPr>
        <p:spPr>
          <a:xfrm>
            <a:off x="5919935" y="4571978"/>
            <a:ext cx="182880" cy="457200"/>
          </a:xfrm>
          <a:prstGeom prst="ellipse">
            <a:avLst/>
          </a:prstGeom>
          <a:solidFill>
            <a:srgbClr val="00B0F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B0BA7DB-793B-05D7-4DAB-E80AF078B40C}"/>
              </a:ext>
            </a:extLst>
          </p:cNvPr>
          <p:cNvCxnSpPr>
            <a:cxnSpLocks/>
          </p:cNvCxnSpPr>
          <p:nvPr/>
        </p:nvCxnSpPr>
        <p:spPr>
          <a:xfrm>
            <a:off x="5300384" y="5408053"/>
            <a:ext cx="1371600" cy="0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082C26-66DC-366C-0F52-4B96251C04CD}"/>
              </a:ext>
            </a:extLst>
          </p:cNvPr>
          <p:cNvCxnSpPr>
            <a:cxnSpLocks/>
          </p:cNvCxnSpPr>
          <p:nvPr/>
        </p:nvCxnSpPr>
        <p:spPr>
          <a:xfrm flipV="1">
            <a:off x="5300384" y="4425719"/>
            <a:ext cx="0" cy="982334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22A3F67B-44BA-E1E0-7F4B-97660AC80D9B}"/>
              </a:ext>
            </a:extLst>
          </p:cNvPr>
          <p:cNvSpPr>
            <a:spLocks noChangeAspect="1"/>
          </p:cNvSpPr>
          <p:nvPr/>
        </p:nvSpPr>
        <p:spPr>
          <a:xfrm>
            <a:off x="5608994" y="5179453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241314-B752-A9C0-2593-1393DA3B981A}"/>
              </a:ext>
            </a:extLst>
          </p:cNvPr>
          <p:cNvSpPr>
            <a:spLocks noChangeAspect="1"/>
          </p:cNvSpPr>
          <p:nvPr/>
        </p:nvSpPr>
        <p:spPr>
          <a:xfrm>
            <a:off x="5974754" y="5179453"/>
            <a:ext cx="91440" cy="9144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C48818-0F97-885C-BBE6-74AAE5363E87}"/>
              </a:ext>
            </a:extLst>
          </p:cNvPr>
          <p:cNvSpPr>
            <a:spLocks noChangeAspect="1"/>
          </p:cNvSpPr>
          <p:nvPr/>
        </p:nvSpPr>
        <p:spPr>
          <a:xfrm>
            <a:off x="6340514" y="5179453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1F146A-7982-8C8E-F588-B970BB3167BE}"/>
              </a:ext>
            </a:extLst>
          </p:cNvPr>
          <p:cNvSpPr>
            <a:spLocks noChangeAspect="1"/>
          </p:cNvSpPr>
          <p:nvPr/>
        </p:nvSpPr>
        <p:spPr>
          <a:xfrm>
            <a:off x="5608994" y="4905133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B5042A0-E7D5-BEA6-E657-5D95B3190EE1}"/>
              </a:ext>
            </a:extLst>
          </p:cNvPr>
          <p:cNvSpPr>
            <a:spLocks noChangeAspect="1"/>
          </p:cNvSpPr>
          <p:nvPr/>
        </p:nvSpPr>
        <p:spPr>
          <a:xfrm>
            <a:off x="5974754" y="4905133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4EA2F1-4889-AF36-B8A0-35BB12F62DBF}"/>
              </a:ext>
            </a:extLst>
          </p:cNvPr>
          <p:cNvSpPr>
            <a:spLocks noChangeAspect="1"/>
          </p:cNvSpPr>
          <p:nvPr/>
        </p:nvSpPr>
        <p:spPr>
          <a:xfrm>
            <a:off x="6340514" y="4905133"/>
            <a:ext cx="91440" cy="91440"/>
          </a:xfrm>
          <a:prstGeom prst="ellipse">
            <a:avLst/>
          </a:prstGeom>
          <a:solidFill>
            <a:srgbClr val="92D05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15042FC-59A3-7FD0-7C9D-C0617B14F363}"/>
              </a:ext>
            </a:extLst>
          </p:cNvPr>
          <p:cNvSpPr>
            <a:spLocks noChangeAspect="1"/>
          </p:cNvSpPr>
          <p:nvPr/>
        </p:nvSpPr>
        <p:spPr>
          <a:xfrm>
            <a:off x="5608994" y="4630813"/>
            <a:ext cx="91440" cy="91440"/>
          </a:xfrm>
          <a:prstGeom prst="ellipse">
            <a:avLst/>
          </a:prstGeom>
          <a:solidFill>
            <a:srgbClr val="FF0000"/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2692724-08D1-5E5B-1330-1A8C47E24D58}"/>
              </a:ext>
            </a:extLst>
          </p:cNvPr>
          <p:cNvSpPr>
            <a:spLocks noChangeAspect="1"/>
          </p:cNvSpPr>
          <p:nvPr/>
        </p:nvSpPr>
        <p:spPr>
          <a:xfrm>
            <a:off x="5974754" y="4630813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7824D0-F55A-CC60-7E84-AB6CAFACB5E2}"/>
              </a:ext>
            </a:extLst>
          </p:cNvPr>
          <p:cNvSpPr>
            <a:spLocks noChangeAspect="1"/>
          </p:cNvSpPr>
          <p:nvPr/>
        </p:nvSpPr>
        <p:spPr>
          <a:xfrm>
            <a:off x="6340514" y="4630813"/>
            <a:ext cx="91440" cy="9144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CFD74A8-B996-8087-62F0-118A3449C6EC}"/>
              </a:ext>
            </a:extLst>
          </p:cNvPr>
          <p:cNvCxnSpPr/>
          <p:nvPr/>
        </p:nvCxnSpPr>
        <p:spPr>
          <a:xfrm>
            <a:off x="5654714" y="5361932"/>
            <a:ext cx="0" cy="92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63AFB2-75E7-AB2E-2CB5-F4F0BD2AB899}"/>
              </a:ext>
            </a:extLst>
          </p:cNvPr>
          <p:cNvCxnSpPr/>
          <p:nvPr/>
        </p:nvCxnSpPr>
        <p:spPr>
          <a:xfrm>
            <a:off x="6020474" y="5361932"/>
            <a:ext cx="0" cy="92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CC6D77-6B9F-ACA1-6B5A-AE3A0A81661D}"/>
              </a:ext>
            </a:extLst>
          </p:cNvPr>
          <p:cNvCxnSpPr/>
          <p:nvPr/>
        </p:nvCxnSpPr>
        <p:spPr>
          <a:xfrm>
            <a:off x="6386234" y="5361932"/>
            <a:ext cx="0" cy="92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40D7776-03DA-E401-B92C-907D734A21C5}"/>
              </a:ext>
            </a:extLst>
          </p:cNvPr>
          <p:cNvSpPr txBox="1"/>
          <p:nvPr/>
        </p:nvSpPr>
        <p:spPr>
          <a:xfrm>
            <a:off x="5523715" y="5395455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  <a:cs typeface="Arial" panose="020B0604020202020204" pitchFamily="34" charset="0"/>
              </a:rPr>
              <a:t>1</a:t>
            </a:r>
            <a:endParaRPr lang="en-US" sz="1050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C1AA8F-98C2-1918-4D0C-97BEB190DB5B}"/>
              </a:ext>
            </a:extLst>
          </p:cNvPr>
          <p:cNvSpPr txBox="1"/>
          <p:nvPr/>
        </p:nvSpPr>
        <p:spPr>
          <a:xfrm>
            <a:off x="5893056" y="5397922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  <a:cs typeface="Arial" panose="020B0604020202020204" pitchFamily="34" charset="0"/>
              </a:rPr>
              <a:t>2</a:t>
            </a:r>
            <a:endParaRPr lang="en-US" sz="1050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196C7D-27E6-9011-A646-747E4DA587C3}"/>
              </a:ext>
            </a:extLst>
          </p:cNvPr>
          <p:cNvSpPr txBox="1"/>
          <p:nvPr/>
        </p:nvSpPr>
        <p:spPr>
          <a:xfrm>
            <a:off x="6259820" y="5394663"/>
            <a:ext cx="2535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  <a:cs typeface="Arial" panose="020B0604020202020204" pitchFamily="34" charset="0"/>
              </a:rPr>
              <a:t>3</a:t>
            </a:r>
            <a:endParaRPr lang="en-US" sz="1050" baseline="-250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A6048A-981D-CB30-966A-BF6207B75838}"/>
              </a:ext>
            </a:extLst>
          </p:cNvPr>
          <p:cNvCxnSpPr/>
          <p:nvPr/>
        </p:nvCxnSpPr>
        <p:spPr>
          <a:xfrm>
            <a:off x="5254664" y="5225173"/>
            <a:ext cx="914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6A22971-2BC5-20D6-E0D1-AB5D68216602}"/>
              </a:ext>
            </a:extLst>
          </p:cNvPr>
          <p:cNvCxnSpPr/>
          <p:nvPr/>
        </p:nvCxnSpPr>
        <p:spPr>
          <a:xfrm>
            <a:off x="5254664" y="4950853"/>
            <a:ext cx="914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E41A84-79FF-47A0-4A11-794119980E71}"/>
              </a:ext>
            </a:extLst>
          </p:cNvPr>
          <p:cNvCxnSpPr/>
          <p:nvPr/>
        </p:nvCxnSpPr>
        <p:spPr>
          <a:xfrm>
            <a:off x="5254664" y="4676533"/>
            <a:ext cx="914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4581EE7-E7CB-11A2-9CBD-DA9C5591DC8C}"/>
              </a:ext>
            </a:extLst>
          </p:cNvPr>
          <p:cNvSpPr txBox="1"/>
          <p:nvPr/>
        </p:nvSpPr>
        <p:spPr>
          <a:xfrm>
            <a:off x="6578115" y="5302466"/>
            <a:ext cx="986167" cy="374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dirty="0">
                <a:latin typeface="+mj-lt"/>
                <a:cs typeface="Arial" panose="020B0604020202020204" pitchFamily="34" charset="0"/>
              </a:rPr>
              <a:t># commitment</a:t>
            </a:r>
          </a:p>
          <a:p>
            <a:pPr algn="ctr">
              <a:lnSpc>
                <a:spcPct val="70000"/>
              </a:lnSpc>
            </a:pPr>
            <a:r>
              <a:rPr lang="en-US" sz="1050" dirty="0">
                <a:latin typeface="+mj-lt"/>
                <a:cs typeface="Arial" panose="020B0604020202020204" pitchFamily="34" charset="0"/>
              </a:rPr>
              <a:t>phases</a:t>
            </a:r>
            <a:endParaRPr lang="en-US" sz="1050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8E7B51-0462-6BD0-CDA8-64700EAE955F}"/>
              </a:ext>
            </a:extLst>
          </p:cNvPr>
          <p:cNvSpPr txBox="1"/>
          <p:nvPr/>
        </p:nvSpPr>
        <p:spPr>
          <a:xfrm>
            <a:off x="4983502" y="4216207"/>
            <a:ext cx="7008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  <a:cs typeface="Arial" panose="020B0604020202020204" pitchFamily="34" charset="0"/>
              </a:rPr>
              <a:t># replicas</a:t>
            </a:r>
            <a:endParaRPr lang="en-US" sz="1100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2E710E-1F6C-987B-6265-8468DAA284C9}"/>
              </a:ext>
            </a:extLst>
          </p:cNvPr>
          <p:cNvSpPr txBox="1"/>
          <p:nvPr/>
        </p:nvSpPr>
        <p:spPr>
          <a:xfrm>
            <a:off x="4884356" y="5117451"/>
            <a:ext cx="4299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  <a:cs typeface="Arial" panose="020B0604020202020204" pitchFamily="34" charset="0"/>
              </a:rPr>
              <a:t>3f+1</a:t>
            </a:r>
            <a:endParaRPr lang="en-US" sz="1050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A25D2A3-C394-BA89-4A73-5AE5DB3B574A}"/>
              </a:ext>
            </a:extLst>
          </p:cNvPr>
          <p:cNvSpPr txBox="1"/>
          <p:nvPr/>
        </p:nvSpPr>
        <p:spPr>
          <a:xfrm>
            <a:off x="4889277" y="4841483"/>
            <a:ext cx="4299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  <a:cs typeface="Arial" panose="020B0604020202020204" pitchFamily="34" charset="0"/>
              </a:rPr>
              <a:t>5f+1</a:t>
            </a:r>
            <a:endParaRPr lang="en-US" sz="1050" baseline="-250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E23916-6D36-6D21-53E6-5B5B033B8DED}"/>
              </a:ext>
            </a:extLst>
          </p:cNvPr>
          <p:cNvSpPr txBox="1"/>
          <p:nvPr/>
        </p:nvSpPr>
        <p:spPr>
          <a:xfrm>
            <a:off x="4890365" y="4559985"/>
            <a:ext cx="4299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+mj-lt"/>
                <a:cs typeface="Arial" panose="020B0604020202020204" pitchFamily="34" charset="0"/>
              </a:rPr>
              <a:t>7f+1</a:t>
            </a:r>
            <a:endParaRPr lang="en-US" sz="1050" baseline="-25000" dirty="0">
              <a:latin typeface="+mj-lt"/>
              <a:cs typeface="Arial" panose="020B0604020202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2C1660C-2539-222E-02FD-6947C80017FA}"/>
              </a:ext>
            </a:extLst>
          </p:cNvPr>
          <p:cNvCxnSpPr>
            <a:cxnSpLocks/>
            <a:stCxn id="16" idx="1"/>
            <a:endCxn id="18" idx="5"/>
          </p:cNvCxnSpPr>
          <p:nvPr/>
        </p:nvCxnSpPr>
        <p:spPr>
          <a:xfrm flipH="1" flipV="1">
            <a:off x="6052803" y="4708862"/>
            <a:ext cx="301102" cy="209662"/>
          </a:xfrm>
          <a:prstGeom prst="straightConnector1">
            <a:avLst/>
          </a:prstGeom>
          <a:ln w="3175">
            <a:solidFill>
              <a:srgbClr val="00B0F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A7BA46-2951-67EA-3F03-BB8D33E943EA}"/>
              </a:ext>
            </a:extLst>
          </p:cNvPr>
          <p:cNvCxnSpPr>
            <a:cxnSpLocks/>
            <a:stCxn id="13" idx="1"/>
            <a:endCxn id="15" idx="5"/>
          </p:cNvCxnSpPr>
          <p:nvPr/>
        </p:nvCxnSpPr>
        <p:spPr>
          <a:xfrm flipH="1" flipV="1">
            <a:off x="6052803" y="4983182"/>
            <a:ext cx="301102" cy="209662"/>
          </a:xfrm>
          <a:prstGeom prst="straightConnector1">
            <a:avLst/>
          </a:prstGeom>
          <a:ln w="3175">
            <a:solidFill>
              <a:srgbClr val="00B0F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3343088-E9CD-AE4C-94AA-2AE2B735D1F7}"/>
              </a:ext>
            </a:extLst>
          </p:cNvPr>
          <p:cNvSpPr txBox="1"/>
          <p:nvPr/>
        </p:nvSpPr>
        <p:spPr>
          <a:xfrm>
            <a:off x="6264013" y="4379943"/>
            <a:ext cx="577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  <a:cs typeface="Arial" panose="020B0604020202020204" pitchFamily="34" charset="0"/>
              </a:rPr>
              <a:t>domain</a:t>
            </a:r>
            <a:endParaRPr lang="en-US" sz="105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77478B-8058-AD0D-EA5C-F39F5A06A765}"/>
              </a:ext>
            </a:extLst>
          </p:cNvPr>
          <p:cNvSpPr txBox="1"/>
          <p:nvPr/>
        </p:nvSpPr>
        <p:spPr>
          <a:xfrm>
            <a:off x="5744772" y="4284171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j-lt"/>
                <a:cs typeface="Arial" panose="020B0604020202020204" pitchFamily="34" charset="0"/>
              </a:rPr>
              <a:t>range</a:t>
            </a:r>
            <a:endParaRPr lang="en-US" sz="105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B2094CA-6166-27FA-7099-FC27473D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3" grpId="0"/>
      <p:bldP spid="24" grpId="0"/>
      <p:bldP spid="25" grpId="0"/>
      <p:bldP spid="29" grpId="0"/>
      <p:bldP spid="30" grpId="0"/>
      <p:bldP spid="31" grpId="0"/>
      <p:bldP spid="32" grpId="0"/>
      <p:bldP spid="33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963B-0981-C5CF-9CE7-381046F5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stages of replicas in a BFT protocol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BC30B0-A652-5AD4-3E2C-E0965F34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133242-8BD9-2555-A462-7BF954F78284}"/>
              </a:ext>
            </a:extLst>
          </p:cNvPr>
          <p:cNvSpPr>
            <a:spLocks noChangeAspect="1"/>
          </p:cNvSpPr>
          <p:nvPr/>
        </p:nvSpPr>
        <p:spPr>
          <a:xfrm>
            <a:off x="1772920" y="3291029"/>
            <a:ext cx="457200" cy="457200"/>
          </a:xfrm>
          <a:prstGeom prst="ellipse">
            <a:avLst/>
          </a:prstGeom>
          <a:solidFill>
            <a:srgbClr val="89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C40F4B-9EB9-13D4-B3AC-065CF0262BFC}"/>
              </a:ext>
            </a:extLst>
          </p:cNvPr>
          <p:cNvSpPr>
            <a:spLocks noChangeAspect="1"/>
          </p:cNvSpPr>
          <p:nvPr/>
        </p:nvSpPr>
        <p:spPr>
          <a:xfrm>
            <a:off x="1772920" y="3805083"/>
            <a:ext cx="457200" cy="457200"/>
          </a:xfrm>
          <a:prstGeom prst="ellipse">
            <a:avLst/>
          </a:prstGeom>
          <a:solidFill>
            <a:srgbClr val="89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74600BB-003C-E71A-46F3-2CE35A98545A}"/>
              </a:ext>
            </a:extLst>
          </p:cNvPr>
          <p:cNvSpPr/>
          <p:nvPr/>
        </p:nvSpPr>
        <p:spPr>
          <a:xfrm>
            <a:off x="3002491" y="2748596"/>
            <a:ext cx="6492240" cy="3657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3EEEC6-3806-1C42-B772-81037D6BFCB8}"/>
              </a:ext>
            </a:extLst>
          </p:cNvPr>
          <p:cNvSpPr/>
          <p:nvPr/>
        </p:nvSpPr>
        <p:spPr>
          <a:xfrm>
            <a:off x="3002491" y="3201845"/>
            <a:ext cx="6492240" cy="3657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DC83365-179F-6D93-3D6D-BF6B68C43094}"/>
              </a:ext>
            </a:extLst>
          </p:cNvPr>
          <p:cNvSpPr/>
          <p:nvPr/>
        </p:nvSpPr>
        <p:spPr>
          <a:xfrm>
            <a:off x="3002491" y="3655094"/>
            <a:ext cx="6492240" cy="3657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FF69450-1FA1-4BE8-9871-D260A188C09C}"/>
              </a:ext>
            </a:extLst>
          </p:cNvPr>
          <p:cNvSpPr/>
          <p:nvPr/>
        </p:nvSpPr>
        <p:spPr>
          <a:xfrm>
            <a:off x="8204093" y="2703354"/>
            <a:ext cx="1183074" cy="438912"/>
          </a:xfrm>
          <a:prstGeom prst="roundRect">
            <a:avLst/>
          </a:prstGeom>
          <a:solidFill>
            <a:schemeClr val="accent2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F1AF0FD-9B71-BF3C-1553-20E2B7909F83}"/>
              </a:ext>
            </a:extLst>
          </p:cNvPr>
          <p:cNvSpPr/>
          <p:nvPr/>
        </p:nvSpPr>
        <p:spPr>
          <a:xfrm>
            <a:off x="8215380" y="3165566"/>
            <a:ext cx="1183074" cy="438912"/>
          </a:xfrm>
          <a:prstGeom prst="roundRect">
            <a:avLst/>
          </a:prstGeom>
          <a:solidFill>
            <a:schemeClr val="accent2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C05661F-2770-779B-68DA-19C7E1EC7AB9}"/>
              </a:ext>
            </a:extLst>
          </p:cNvPr>
          <p:cNvSpPr/>
          <p:nvPr/>
        </p:nvSpPr>
        <p:spPr>
          <a:xfrm>
            <a:off x="8215390" y="3626280"/>
            <a:ext cx="1183074" cy="438912"/>
          </a:xfrm>
          <a:prstGeom prst="roundRect">
            <a:avLst/>
          </a:prstGeom>
          <a:solidFill>
            <a:schemeClr val="accent2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B173B8-8602-470C-FE24-5FB67A1EBB61}"/>
              </a:ext>
            </a:extLst>
          </p:cNvPr>
          <p:cNvCxnSpPr>
            <a:stCxn id="6" idx="6"/>
            <a:endCxn id="8" idx="1"/>
          </p:cNvCxnSpPr>
          <p:nvPr/>
        </p:nvCxnSpPr>
        <p:spPr>
          <a:xfrm flipV="1">
            <a:off x="2230120" y="2931476"/>
            <a:ext cx="772371" cy="588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12AADCB-BF0F-8678-6D89-516CFFA9763D}"/>
              </a:ext>
            </a:extLst>
          </p:cNvPr>
          <p:cNvCxnSpPr>
            <a:cxnSpLocks/>
            <a:stCxn id="7" idx="6"/>
            <a:endCxn id="9" idx="1"/>
          </p:cNvCxnSpPr>
          <p:nvPr/>
        </p:nvCxnSpPr>
        <p:spPr>
          <a:xfrm flipV="1">
            <a:off x="2230120" y="3384725"/>
            <a:ext cx="772371" cy="648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869368-52B2-1E74-3C18-5EE11D7D4B60}"/>
              </a:ext>
            </a:extLst>
          </p:cNvPr>
          <p:cNvCxnSpPr>
            <a:cxnSpLocks/>
            <a:stCxn id="7" idx="6"/>
            <a:endCxn id="8" idx="1"/>
          </p:cNvCxnSpPr>
          <p:nvPr/>
        </p:nvCxnSpPr>
        <p:spPr>
          <a:xfrm flipV="1">
            <a:off x="2230120" y="2931476"/>
            <a:ext cx="772371" cy="1102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9BE8E12-0633-F41D-1025-9F1ED124F44D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 flipV="1">
            <a:off x="2230120" y="3837974"/>
            <a:ext cx="772371" cy="195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EFBA1D-5D66-52FE-8360-6552D1306B54}"/>
              </a:ext>
            </a:extLst>
          </p:cNvPr>
          <p:cNvCxnSpPr>
            <a:cxnSpLocks/>
            <a:stCxn id="7" idx="6"/>
            <a:endCxn id="19" idx="1"/>
          </p:cNvCxnSpPr>
          <p:nvPr/>
        </p:nvCxnSpPr>
        <p:spPr>
          <a:xfrm>
            <a:off x="2230120" y="4033683"/>
            <a:ext cx="772371" cy="571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495AE2C-B62B-1A98-C8BE-C22086C08FA8}"/>
              </a:ext>
            </a:extLst>
          </p:cNvPr>
          <p:cNvSpPr/>
          <p:nvPr/>
        </p:nvSpPr>
        <p:spPr>
          <a:xfrm>
            <a:off x="3002491" y="4422667"/>
            <a:ext cx="6492240" cy="36576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DBA476D-F4AC-2DEE-8C92-D46747F1093B}"/>
              </a:ext>
            </a:extLst>
          </p:cNvPr>
          <p:cNvSpPr/>
          <p:nvPr/>
        </p:nvSpPr>
        <p:spPr>
          <a:xfrm>
            <a:off x="8204093" y="4386091"/>
            <a:ext cx="1183074" cy="438912"/>
          </a:xfrm>
          <a:prstGeom prst="roundRect">
            <a:avLst/>
          </a:prstGeom>
          <a:solidFill>
            <a:schemeClr val="accent2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511A1AE-EE57-4354-8538-53F23CA8B700}"/>
              </a:ext>
            </a:extLst>
          </p:cNvPr>
          <p:cNvSpPr/>
          <p:nvPr/>
        </p:nvSpPr>
        <p:spPr>
          <a:xfrm>
            <a:off x="3463888" y="2707603"/>
            <a:ext cx="1097280" cy="2130552"/>
          </a:xfrm>
          <a:prstGeom prst="roundRect">
            <a:avLst/>
          </a:prstGeom>
          <a:solidFill>
            <a:srgbClr val="92D05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Ordering</a:t>
            </a:r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53B011F-3B02-9050-1C93-4C5773CB0BF9}"/>
              </a:ext>
            </a:extLst>
          </p:cNvPr>
          <p:cNvSpPr/>
          <p:nvPr/>
        </p:nvSpPr>
        <p:spPr>
          <a:xfrm>
            <a:off x="4645836" y="2707603"/>
            <a:ext cx="1097280" cy="2130552"/>
          </a:xfrm>
          <a:prstGeom prst="roundRect">
            <a:avLst/>
          </a:prstGeom>
          <a:solidFill>
            <a:srgbClr val="00B0F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C1D7D97-1318-1915-16AF-6602970C329A}"/>
              </a:ext>
            </a:extLst>
          </p:cNvPr>
          <p:cNvSpPr/>
          <p:nvPr/>
        </p:nvSpPr>
        <p:spPr>
          <a:xfrm>
            <a:off x="5827784" y="2707603"/>
            <a:ext cx="1097280" cy="2130552"/>
          </a:xfrm>
          <a:prstGeom prst="roundRect">
            <a:avLst/>
          </a:prstGeom>
          <a:solidFill>
            <a:srgbClr val="FF7DFE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View-Change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3E16154-46D5-061E-B774-C1CEF9EBB1A5}"/>
              </a:ext>
            </a:extLst>
          </p:cNvPr>
          <p:cNvSpPr/>
          <p:nvPr/>
        </p:nvSpPr>
        <p:spPr>
          <a:xfrm>
            <a:off x="7022145" y="2707603"/>
            <a:ext cx="1097280" cy="2130552"/>
          </a:xfrm>
          <a:prstGeom prst="roundRect">
            <a:avLst/>
          </a:pr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pointing</a:t>
            </a: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E38C0B-FF3F-89DC-3CEF-EEC50AA40982}"/>
              </a:ext>
            </a:extLst>
          </p:cNvPr>
          <p:cNvSpPr txBox="1"/>
          <p:nvPr/>
        </p:nvSpPr>
        <p:spPr>
          <a:xfrm>
            <a:off x="1714298" y="3854697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63A623-7755-602C-BD89-CA1D95DDDBDC}"/>
              </a:ext>
            </a:extLst>
          </p:cNvPr>
          <p:cNvSpPr txBox="1"/>
          <p:nvPr/>
        </p:nvSpPr>
        <p:spPr>
          <a:xfrm>
            <a:off x="2067414" y="2720677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3F5DEE-5E04-4DF3-540A-A5B44C89F228}"/>
              </a:ext>
            </a:extLst>
          </p:cNvPr>
          <p:cNvSpPr txBox="1"/>
          <p:nvPr/>
        </p:nvSpPr>
        <p:spPr>
          <a:xfrm>
            <a:off x="3014904" y="274107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9AA76B-0DB4-D1AB-4DFB-0F70AEEE09B3}"/>
              </a:ext>
            </a:extLst>
          </p:cNvPr>
          <p:cNvSpPr txBox="1"/>
          <p:nvPr/>
        </p:nvSpPr>
        <p:spPr>
          <a:xfrm>
            <a:off x="3014904" y="319622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E2FFDB-4A18-0BED-102A-D3A0AFCD95DB}"/>
              </a:ext>
            </a:extLst>
          </p:cNvPr>
          <p:cNvSpPr txBox="1"/>
          <p:nvPr/>
        </p:nvSpPr>
        <p:spPr>
          <a:xfrm>
            <a:off x="3002491" y="36450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-25000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647EFC-B329-6709-E4E6-4EEF0C7C47C4}"/>
              </a:ext>
            </a:extLst>
          </p:cNvPr>
          <p:cNvSpPr txBox="1"/>
          <p:nvPr/>
        </p:nvSpPr>
        <p:spPr>
          <a:xfrm>
            <a:off x="3002491" y="441619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baseline="-25000" dirty="0" err="1"/>
              <a:t>n</a:t>
            </a:r>
            <a:endParaRPr lang="en-US" baseline="-25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9F41BD-DBEC-D97E-F7E5-52B772ECD814}"/>
              </a:ext>
            </a:extLst>
          </p:cNvPr>
          <p:cNvSpPr txBox="1"/>
          <p:nvPr/>
        </p:nvSpPr>
        <p:spPr>
          <a:xfrm rot="5400000">
            <a:off x="3054294" y="4043897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575CCC8-8363-89D2-74FB-5973EB0E97E6}"/>
              </a:ext>
            </a:extLst>
          </p:cNvPr>
          <p:cNvSpPr txBox="1"/>
          <p:nvPr/>
        </p:nvSpPr>
        <p:spPr>
          <a:xfrm>
            <a:off x="1693289" y="3364040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51A8A0-C1D5-0A3A-163F-818DEBE51AC5}"/>
              </a:ext>
            </a:extLst>
          </p:cNvPr>
          <p:cNvGrpSpPr/>
          <p:nvPr/>
        </p:nvGrpSpPr>
        <p:grpSpPr>
          <a:xfrm>
            <a:off x="3509608" y="4014384"/>
            <a:ext cx="1005840" cy="640080"/>
            <a:chOff x="5432105" y="4815314"/>
            <a:chExt cx="1005840" cy="640080"/>
          </a:xfrm>
        </p:grpSpPr>
        <p:sp>
          <p:nvSpPr>
            <p:cNvPr id="34" name="Line 10">
              <a:extLst>
                <a:ext uri="{FF2B5EF4-FFF2-40B4-BE49-F238E27FC236}">
                  <a16:creationId xmlns:a16="http://schemas.microsoft.com/office/drawing/2014/main" id="{5BBF158A-A50B-4733-2B81-5627599527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6239" y="4836196"/>
              <a:ext cx="978655" cy="0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" name="Line 11">
              <a:extLst>
                <a:ext uri="{FF2B5EF4-FFF2-40B4-BE49-F238E27FC236}">
                  <a16:creationId xmlns:a16="http://schemas.microsoft.com/office/drawing/2014/main" id="{520C75BC-62A2-13D8-2414-08E0E2F2D1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6239" y="5035332"/>
              <a:ext cx="978655" cy="0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Line 12">
              <a:extLst>
                <a:ext uri="{FF2B5EF4-FFF2-40B4-BE49-F238E27FC236}">
                  <a16:creationId xmlns:a16="http://schemas.microsoft.com/office/drawing/2014/main" id="{D56F02E3-E902-3172-82CA-D42DF0496E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6239" y="5234468"/>
              <a:ext cx="978655" cy="0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Line 13">
              <a:extLst>
                <a:ext uri="{FF2B5EF4-FFF2-40B4-BE49-F238E27FC236}">
                  <a16:creationId xmlns:a16="http://schemas.microsoft.com/office/drawing/2014/main" id="{962DC891-7DA2-9394-B165-962784F5F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46239" y="5433604"/>
              <a:ext cx="978655" cy="0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Line 18">
              <a:extLst>
                <a:ext uri="{FF2B5EF4-FFF2-40B4-BE49-F238E27FC236}">
                  <a16:creationId xmlns:a16="http://schemas.microsoft.com/office/drawing/2014/main" id="{6AAC9D21-42DB-34C0-7D53-B38A89109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5668" y="4837440"/>
              <a:ext cx="271849" cy="19913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Line 22">
              <a:extLst>
                <a:ext uri="{FF2B5EF4-FFF2-40B4-BE49-F238E27FC236}">
                  <a16:creationId xmlns:a16="http://schemas.microsoft.com/office/drawing/2014/main" id="{F70F6D28-7760-2545-8D23-97BC3CA400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5668" y="4837440"/>
              <a:ext cx="271849" cy="398272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Line 23">
              <a:extLst>
                <a:ext uri="{FF2B5EF4-FFF2-40B4-BE49-F238E27FC236}">
                  <a16:creationId xmlns:a16="http://schemas.microsoft.com/office/drawing/2014/main" id="{9A64994C-6744-B73B-6BE0-E9DCF5A05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65668" y="4837777"/>
              <a:ext cx="271849" cy="597408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Line 37">
              <a:extLst>
                <a:ext uri="{FF2B5EF4-FFF2-40B4-BE49-F238E27FC236}">
                  <a16:creationId xmlns:a16="http://schemas.microsoft.com/office/drawing/2014/main" id="{E0FF36EF-CA3A-8E86-1AEA-5C40043D3E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4701" y="4826418"/>
              <a:ext cx="0" cy="597408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Line 26">
              <a:extLst>
                <a:ext uri="{FF2B5EF4-FFF2-40B4-BE49-F238E27FC236}">
                  <a16:creationId xmlns:a16="http://schemas.microsoft.com/office/drawing/2014/main" id="{72A18024-5267-1A53-09F9-0C8FE3BC0B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91886" y="4837776"/>
              <a:ext cx="271849" cy="198544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Line 27">
              <a:extLst>
                <a:ext uri="{FF2B5EF4-FFF2-40B4-BE49-F238E27FC236}">
                  <a16:creationId xmlns:a16="http://schemas.microsoft.com/office/drawing/2014/main" id="{A250A087-31E9-9EBE-D013-37A3BD2F3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886" y="5036576"/>
              <a:ext cx="271849" cy="397558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Line 28">
              <a:extLst>
                <a:ext uri="{FF2B5EF4-FFF2-40B4-BE49-F238E27FC236}">
                  <a16:creationId xmlns:a16="http://schemas.microsoft.com/office/drawing/2014/main" id="{8D3E553B-671B-EFDA-FDE0-2BA1F8547F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91886" y="4837440"/>
              <a:ext cx="271123" cy="398272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Line 29">
              <a:extLst>
                <a:ext uri="{FF2B5EF4-FFF2-40B4-BE49-F238E27FC236}">
                  <a16:creationId xmlns:a16="http://schemas.microsoft.com/office/drawing/2014/main" id="{F0C53E95-DBF7-2B12-BFD2-E5E9B77A27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886" y="5235712"/>
              <a:ext cx="271849" cy="19913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Line 30">
              <a:extLst>
                <a:ext uri="{FF2B5EF4-FFF2-40B4-BE49-F238E27FC236}">
                  <a16:creationId xmlns:a16="http://schemas.microsoft.com/office/drawing/2014/main" id="{E0D0281F-845A-9E52-2EF8-331252AFEC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91886" y="5036576"/>
              <a:ext cx="271849" cy="19913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Line 37">
              <a:extLst>
                <a:ext uri="{FF2B5EF4-FFF2-40B4-BE49-F238E27FC236}">
                  <a16:creationId xmlns:a16="http://schemas.microsoft.com/office/drawing/2014/main" id="{67D16821-8760-52FF-F7FB-9435407060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090920" y="4836196"/>
              <a:ext cx="0" cy="597408"/>
            </a:xfrm>
            <a:prstGeom prst="line">
              <a:avLst/>
            </a:prstGeom>
            <a:noFill/>
            <a:ln w="12700">
              <a:solidFill>
                <a:srgbClr val="00206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Line 27">
              <a:extLst>
                <a:ext uri="{FF2B5EF4-FFF2-40B4-BE49-F238E27FC236}">
                  <a16:creationId xmlns:a16="http://schemas.microsoft.com/office/drawing/2014/main" id="{6BD92AD9-A1F3-8028-3499-95548DCC8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8105" y="4837440"/>
              <a:ext cx="271849" cy="597408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9" name="Line 27">
              <a:extLst>
                <a:ext uri="{FF2B5EF4-FFF2-40B4-BE49-F238E27FC236}">
                  <a16:creationId xmlns:a16="http://schemas.microsoft.com/office/drawing/2014/main" id="{E850DED9-C92E-407A-92D9-7F97AC1F4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8105" y="4837440"/>
              <a:ext cx="271849" cy="398272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Line 27">
              <a:extLst>
                <a:ext uri="{FF2B5EF4-FFF2-40B4-BE49-F238E27FC236}">
                  <a16:creationId xmlns:a16="http://schemas.microsoft.com/office/drawing/2014/main" id="{F59ED4DA-2DB1-DA49-CF36-DBC2755E67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8105" y="4837440"/>
              <a:ext cx="271849" cy="19913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Line 30">
              <a:extLst>
                <a:ext uri="{FF2B5EF4-FFF2-40B4-BE49-F238E27FC236}">
                  <a16:creationId xmlns:a16="http://schemas.microsoft.com/office/drawing/2014/main" id="{2128418B-1CE1-552C-BD3D-E88853C642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91886" y="5036576"/>
              <a:ext cx="271849" cy="19913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Line 30">
              <a:extLst>
                <a:ext uri="{FF2B5EF4-FFF2-40B4-BE49-F238E27FC236}">
                  <a16:creationId xmlns:a16="http://schemas.microsoft.com/office/drawing/2014/main" id="{15EEEA05-EB08-DEAB-9D30-FEFBF16DC7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91161" y="5235712"/>
              <a:ext cx="271849" cy="19913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Line 28">
              <a:extLst>
                <a:ext uri="{FF2B5EF4-FFF2-40B4-BE49-F238E27FC236}">
                  <a16:creationId xmlns:a16="http://schemas.microsoft.com/office/drawing/2014/main" id="{BECD74E6-9F5E-CF94-E605-82316F5BB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91886" y="5036576"/>
              <a:ext cx="271123" cy="398272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28">
              <a:extLst>
                <a:ext uri="{FF2B5EF4-FFF2-40B4-BE49-F238E27FC236}">
                  <a16:creationId xmlns:a16="http://schemas.microsoft.com/office/drawing/2014/main" id="{F506A6D3-D37E-4BF9-1D5F-257FF3FA10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92611" y="4837440"/>
              <a:ext cx="271123" cy="597408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26">
              <a:extLst>
                <a:ext uri="{FF2B5EF4-FFF2-40B4-BE49-F238E27FC236}">
                  <a16:creationId xmlns:a16="http://schemas.microsoft.com/office/drawing/2014/main" id="{38F93975-438C-66BD-6413-126C0F6F00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16923" y="4837440"/>
              <a:ext cx="271849" cy="198544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27">
              <a:extLst>
                <a:ext uri="{FF2B5EF4-FFF2-40B4-BE49-F238E27FC236}">
                  <a16:creationId xmlns:a16="http://schemas.microsoft.com/office/drawing/2014/main" id="{F489E243-5C62-F060-CD87-F16009D887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6923" y="5036576"/>
              <a:ext cx="271849" cy="397558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28">
              <a:extLst>
                <a:ext uri="{FF2B5EF4-FFF2-40B4-BE49-F238E27FC236}">
                  <a16:creationId xmlns:a16="http://schemas.microsoft.com/office/drawing/2014/main" id="{4B2CAA33-F576-4999-4BA2-802B710542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16923" y="4837440"/>
              <a:ext cx="271123" cy="398272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29">
              <a:extLst>
                <a:ext uri="{FF2B5EF4-FFF2-40B4-BE49-F238E27FC236}">
                  <a16:creationId xmlns:a16="http://schemas.microsoft.com/office/drawing/2014/main" id="{82955878-776C-4F01-BB6F-285CEDF6E1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6923" y="5235712"/>
              <a:ext cx="271849" cy="19913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30">
              <a:extLst>
                <a:ext uri="{FF2B5EF4-FFF2-40B4-BE49-F238E27FC236}">
                  <a16:creationId xmlns:a16="http://schemas.microsoft.com/office/drawing/2014/main" id="{2257A806-207A-783D-F5B8-0F2563D430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16923" y="5036576"/>
              <a:ext cx="271849" cy="19913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30">
              <a:extLst>
                <a:ext uri="{FF2B5EF4-FFF2-40B4-BE49-F238E27FC236}">
                  <a16:creationId xmlns:a16="http://schemas.microsoft.com/office/drawing/2014/main" id="{A2C19475-2750-46B0-81BF-75B600BB5B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6923" y="5036576"/>
              <a:ext cx="271849" cy="19913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5A6B6A35-5E72-BC5E-52B4-FBC9D49ED0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18105" y="5235712"/>
              <a:ext cx="271849" cy="199136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28">
              <a:extLst>
                <a:ext uri="{FF2B5EF4-FFF2-40B4-BE49-F238E27FC236}">
                  <a16:creationId xmlns:a16="http://schemas.microsoft.com/office/drawing/2014/main" id="{FAC86362-F5CD-F2EC-888B-EEECF94934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16923" y="5036576"/>
              <a:ext cx="271123" cy="398272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28">
              <a:extLst>
                <a:ext uri="{FF2B5EF4-FFF2-40B4-BE49-F238E27FC236}">
                  <a16:creationId xmlns:a16="http://schemas.microsoft.com/office/drawing/2014/main" id="{D36DE295-2F45-1740-50BE-F28DD62B3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17648" y="4837440"/>
              <a:ext cx="271123" cy="597408"/>
            </a:xfrm>
            <a:prstGeom prst="line">
              <a:avLst/>
            </a:prstGeom>
            <a:noFill/>
            <a:ln w="9525">
              <a:solidFill>
                <a:srgbClr val="00206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B3D4B23-7E50-CDCF-B8F6-E5A638B416A3}"/>
                </a:ext>
              </a:extLst>
            </p:cNvPr>
            <p:cNvSpPr/>
            <p:nvPr/>
          </p:nvSpPr>
          <p:spPr>
            <a:xfrm>
              <a:off x="5432105" y="4815314"/>
              <a:ext cx="1005840" cy="640080"/>
            </a:xfrm>
            <a:prstGeom prst="rect">
              <a:avLst/>
            </a:prstGeom>
            <a:noFill/>
            <a:ln w="63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5" name="Picture 64">
            <a:extLst>
              <a:ext uri="{FF2B5EF4-FFF2-40B4-BE49-F238E27FC236}">
                <a16:creationId xmlns:a16="http://schemas.microsoft.com/office/drawing/2014/main" id="{01479FF5-84AE-3F60-98A1-C84F4FCF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819" y="4109254"/>
            <a:ext cx="457200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BC5C75-228C-D440-8753-4CB01C2FE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51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7C261-D38E-4059-3193-E7D57B97B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PBFT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B5A62-64D3-F68E-8418-CE706CC6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7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3F37AD-98D5-2C9F-B0F7-E160752E8F9B}"/>
              </a:ext>
            </a:extLst>
          </p:cNvPr>
          <p:cNvSpPr/>
          <p:nvPr/>
        </p:nvSpPr>
        <p:spPr>
          <a:xfrm>
            <a:off x="10245384" y="2046229"/>
            <a:ext cx="1035024" cy="3237664"/>
          </a:xfrm>
          <a:prstGeom prst="roundRect">
            <a:avLst>
              <a:gd name="adj" fmla="val 17918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47CCFC-7435-8DA0-5837-64B8DA765114}"/>
              </a:ext>
            </a:extLst>
          </p:cNvPr>
          <p:cNvSpPr/>
          <p:nvPr/>
        </p:nvSpPr>
        <p:spPr>
          <a:xfrm>
            <a:off x="6972661" y="2046229"/>
            <a:ext cx="2102214" cy="3233378"/>
          </a:xfrm>
          <a:prstGeom prst="roundRect">
            <a:avLst>
              <a:gd name="adj" fmla="val 6077"/>
            </a:avLst>
          </a:prstGeom>
          <a:solidFill>
            <a:srgbClr val="FF7DFE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033DF4E-FD8A-1CDF-49DA-FA718913313E}"/>
              </a:ext>
            </a:extLst>
          </p:cNvPr>
          <p:cNvSpPr/>
          <p:nvPr/>
        </p:nvSpPr>
        <p:spPr>
          <a:xfrm>
            <a:off x="9149805" y="2046229"/>
            <a:ext cx="1035024" cy="3233378"/>
          </a:xfrm>
          <a:prstGeom prst="roundRect">
            <a:avLst>
              <a:gd name="adj" fmla="val 12464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CFD1AD-F139-2089-CFA7-A43AECB6B499}"/>
              </a:ext>
            </a:extLst>
          </p:cNvPr>
          <p:cNvSpPr/>
          <p:nvPr/>
        </p:nvSpPr>
        <p:spPr>
          <a:xfrm>
            <a:off x="5878401" y="2054582"/>
            <a:ext cx="1035024" cy="3225025"/>
          </a:xfrm>
          <a:prstGeom prst="roundRect">
            <a:avLst/>
          </a:prstGeom>
          <a:solidFill>
            <a:srgbClr val="89D0C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06F5F6C-B8C9-5692-62C3-D07F97CE917C}"/>
              </a:ext>
            </a:extLst>
          </p:cNvPr>
          <p:cNvSpPr/>
          <p:nvPr/>
        </p:nvSpPr>
        <p:spPr>
          <a:xfrm>
            <a:off x="5340794" y="2046230"/>
            <a:ext cx="481449" cy="3233378"/>
          </a:xfrm>
          <a:prstGeom prst="roundRect">
            <a:avLst>
              <a:gd name="adj" fmla="val 19356"/>
            </a:avLst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8659DE-E499-A082-635D-7DF93DBEEFF4}"/>
              </a:ext>
            </a:extLst>
          </p:cNvPr>
          <p:cNvSpPr/>
          <p:nvPr/>
        </p:nvSpPr>
        <p:spPr>
          <a:xfrm>
            <a:off x="1086686" y="2041944"/>
            <a:ext cx="890092" cy="3237664"/>
          </a:xfrm>
          <a:prstGeom prst="roundRect">
            <a:avLst/>
          </a:prstGeom>
          <a:solidFill>
            <a:srgbClr val="89D0C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F837455-A1C9-D7FE-C5EA-7C4551E323C1}"/>
              </a:ext>
            </a:extLst>
          </p:cNvPr>
          <p:cNvSpPr/>
          <p:nvPr/>
        </p:nvSpPr>
        <p:spPr>
          <a:xfrm>
            <a:off x="2027689" y="2050592"/>
            <a:ext cx="3272289" cy="3233378"/>
          </a:xfrm>
          <a:prstGeom prst="roundRect">
            <a:avLst>
              <a:gd name="adj" fmla="val 8037"/>
            </a:avLst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1F887514-477F-E452-9DD4-7EAE8A8965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4892" y="3013521"/>
            <a:ext cx="1033272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Line 11">
            <a:extLst>
              <a:ext uri="{FF2B5EF4-FFF2-40B4-BE49-F238E27FC236}">
                <a16:creationId xmlns:a16="http://schemas.microsoft.com/office/drawing/2014/main" id="{5C8AB552-DA79-3E50-7101-B7A3541422C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4892" y="3667048"/>
            <a:ext cx="1033272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C1E770DF-C7D6-A9EC-6AAB-A9403DD7B40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4892" y="4293681"/>
            <a:ext cx="1033272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39DBE5F2-468E-28F7-6FDF-6A4FB7EEA4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4892" y="4933761"/>
            <a:ext cx="1033272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3EE9AB7F-ACE1-01DD-84CC-254AA1C74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8" y="2742734"/>
            <a:ext cx="401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2400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" name="Line 18">
            <a:extLst>
              <a:ext uri="{FF2B5EF4-FFF2-40B4-BE49-F238E27FC236}">
                <a16:creationId xmlns:a16="http://schemas.microsoft.com/office/drawing/2014/main" id="{14B72D3D-621E-56F8-8881-BA495D80093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2066" y="3017520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22">
            <a:extLst>
              <a:ext uri="{FF2B5EF4-FFF2-40B4-BE49-F238E27FC236}">
                <a16:creationId xmlns:a16="http://schemas.microsoft.com/office/drawing/2014/main" id="{F11A1638-A17E-AA92-8F83-9D350543A4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2066" y="3017520"/>
            <a:ext cx="91440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Line 23">
            <a:extLst>
              <a:ext uri="{FF2B5EF4-FFF2-40B4-BE49-F238E27FC236}">
                <a16:creationId xmlns:a16="http://schemas.microsoft.com/office/drawing/2014/main" id="{7B8297D1-FBA0-70A3-7527-62C84C7F7B66}"/>
              </a:ext>
            </a:extLst>
          </p:cNvPr>
          <p:cNvSpPr>
            <a:spLocks noChangeShapeType="1"/>
          </p:cNvSpPr>
          <p:nvPr/>
        </p:nvSpPr>
        <p:spPr bwMode="auto">
          <a:xfrm>
            <a:off x="2142066" y="3018603"/>
            <a:ext cx="914400" cy="192024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Line 37">
            <a:extLst>
              <a:ext uri="{FF2B5EF4-FFF2-40B4-BE49-F238E27FC236}">
                <a16:creationId xmlns:a16="http://schemas.microsoft.com/office/drawing/2014/main" id="{276D18FF-34B5-9702-8070-845F604EF7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36084" y="2194560"/>
            <a:ext cx="0" cy="2834640"/>
          </a:xfrm>
          <a:prstGeom prst="line">
            <a:avLst/>
          </a:prstGeom>
          <a:noFill/>
          <a:ln w="19050">
            <a:solidFill>
              <a:srgbClr val="B2B2B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26">
            <a:extLst>
              <a:ext uri="{FF2B5EF4-FFF2-40B4-BE49-F238E27FC236}">
                <a16:creationId xmlns:a16="http://schemas.microsoft.com/office/drawing/2014/main" id="{5BA3DE0F-EFA5-79F4-289B-7B4C5ED54B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9346" y="3018600"/>
            <a:ext cx="914400" cy="638176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27">
            <a:extLst>
              <a:ext uri="{FF2B5EF4-FFF2-40B4-BE49-F238E27FC236}">
                <a16:creationId xmlns:a16="http://schemas.microsoft.com/office/drawing/2014/main" id="{E8A7AD6C-468F-BABA-96A3-5B4FEB8D9D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9346" y="3657600"/>
            <a:ext cx="914400" cy="1277864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Line 28">
            <a:extLst>
              <a:ext uri="{FF2B5EF4-FFF2-40B4-BE49-F238E27FC236}">
                <a16:creationId xmlns:a16="http://schemas.microsoft.com/office/drawing/2014/main" id="{BA95E9EF-C0DA-78F1-4A34-1EFA048AB6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9346" y="3017520"/>
            <a:ext cx="91196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29">
            <a:extLst>
              <a:ext uri="{FF2B5EF4-FFF2-40B4-BE49-F238E27FC236}">
                <a16:creationId xmlns:a16="http://schemas.microsoft.com/office/drawing/2014/main" id="{65AC64D1-1B94-0F94-BBCE-FDBABA73CF3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9346" y="4297680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30">
            <a:extLst>
              <a:ext uri="{FF2B5EF4-FFF2-40B4-BE49-F238E27FC236}">
                <a16:creationId xmlns:a16="http://schemas.microsoft.com/office/drawing/2014/main" id="{0892EB87-0829-6A99-D208-26A0277A15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9346" y="3657600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37">
            <a:extLst>
              <a:ext uri="{FF2B5EF4-FFF2-40B4-BE49-F238E27FC236}">
                <a16:creationId xmlns:a16="http://schemas.microsoft.com/office/drawing/2014/main" id="{0A275C53-D0BE-D828-FD8E-99B2502C27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3364" y="2194560"/>
            <a:ext cx="0" cy="2834640"/>
          </a:xfrm>
          <a:prstGeom prst="line">
            <a:avLst/>
          </a:prstGeom>
          <a:noFill/>
          <a:ln w="19050">
            <a:solidFill>
              <a:srgbClr val="B2B2B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56E33B3C-B3DA-9926-5423-54974A9301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6626" y="3017520"/>
            <a:ext cx="914400" cy="192024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Line 27">
            <a:extLst>
              <a:ext uri="{FF2B5EF4-FFF2-40B4-BE49-F238E27FC236}">
                <a16:creationId xmlns:a16="http://schemas.microsoft.com/office/drawing/2014/main" id="{EB58967E-B6FE-B0DC-FBA7-467FEC154A4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6626" y="3017520"/>
            <a:ext cx="91440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Line 60">
            <a:extLst>
              <a:ext uri="{FF2B5EF4-FFF2-40B4-BE49-F238E27FC236}">
                <a16:creationId xmlns:a16="http://schemas.microsoft.com/office/drawing/2014/main" id="{24E0EBF6-9E1B-0F5E-DF0F-1453F2FAA7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3719" y="2377440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Line 61">
            <a:extLst>
              <a:ext uri="{FF2B5EF4-FFF2-40B4-BE49-F238E27FC236}">
                <a16:creationId xmlns:a16="http://schemas.microsoft.com/office/drawing/2014/main" id="{B4717B3D-14C1-9BB2-B1D3-68B3C58F6F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3719" y="2377440"/>
            <a:ext cx="91440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" name="Line 62">
            <a:extLst>
              <a:ext uri="{FF2B5EF4-FFF2-40B4-BE49-F238E27FC236}">
                <a16:creationId xmlns:a16="http://schemas.microsoft.com/office/drawing/2014/main" id="{B1883E24-5464-1A91-DDBD-30D7D73D9C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3719" y="2377440"/>
            <a:ext cx="914400" cy="192024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Line 10">
            <a:extLst>
              <a:ext uri="{FF2B5EF4-FFF2-40B4-BE49-F238E27FC236}">
                <a16:creationId xmlns:a16="http://schemas.microsoft.com/office/drawing/2014/main" id="{32EB03FA-43DD-AF17-480B-C65760BD0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4892" y="2373441"/>
            <a:ext cx="1033272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9C39A6-EB93-7165-1715-8609CA821507}"/>
              </a:ext>
            </a:extLst>
          </p:cNvPr>
          <p:cNvSpPr txBox="1"/>
          <p:nvPr/>
        </p:nvSpPr>
        <p:spPr>
          <a:xfrm>
            <a:off x="1103885" y="2060320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FBF247D-BDE6-8DA4-D609-E68FACBBEA8D}"/>
              </a:ext>
            </a:extLst>
          </p:cNvPr>
          <p:cNvSpPr txBox="1"/>
          <p:nvPr/>
        </p:nvSpPr>
        <p:spPr>
          <a:xfrm>
            <a:off x="2065063" y="2050592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Pre-prepare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E2AA7E-8531-2112-0CAA-090CC769D3AB}"/>
              </a:ext>
            </a:extLst>
          </p:cNvPr>
          <p:cNvSpPr txBox="1"/>
          <p:nvPr/>
        </p:nvSpPr>
        <p:spPr>
          <a:xfrm>
            <a:off x="3312077" y="2050592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Prepare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DF5BBAE-E994-E93A-B499-BBFBF6E4C627}"/>
              </a:ext>
            </a:extLst>
          </p:cNvPr>
          <p:cNvSpPr txBox="1"/>
          <p:nvPr/>
        </p:nvSpPr>
        <p:spPr>
          <a:xfrm>
            <a:off x="4319685" y="2079776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E172E3-DACE-705D-E978-286B38162039}"/>
              </a:ext>
            </a:extLst>
          </p:cNvPr>
          <p:cNvSpPr txBox="1"/>
          <p:nvPr/>
        </p:nvSpPr>
        <p:spPr>
          <a:xfrm>
            <a:off x="6070283" y="206032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Reply</a:t>
            </a:r>
          </a:p>
        </p:txBody>
      </p:sp>
      <p:sp>
        <p:nvSpPr>
          <p:cNvPr id="39" name="Line 27">
            <a:extLst>
              <a:ext uri="{FF2B5EF4-FFF2-40B4-BE49-F238E27FC236}">
                <a16:creationId xmlns:a16="http://schemas.microsoft.com/office/drawing/2014/main" id="{38C46E34-50C6-AE98-CBB3-730E1F94C7FF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6626" y="3017520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30">
            <a:extLst>
              <a:ext uri="{FF2B5EF4-FFF2-40B4-BE49-F238E27FC236}">
                <a16:creationId xmlns:a16="http://schemas.microsoft.com/office/drawing/2014/main" id="{16195F39-697D-F566-11EE-1C65F728A09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9346" y="3657600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Text Box 15">
            <a:extLst>
              <a:ext uri="{FF2B5EF4-FFF2-40B4-BE49-F238E27FC236}">
                <a16:creationId xmlns:a16="http://schemas.microsoft.com/office/drawing/2014/main" id="{1EE79F2B-915A-460C-C4B2-E0E9A8E8F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219" y="2137533"/>
            <a:ext cx="3129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  <a:defRPr/>
            </a:pPr>
            <a:r>
              <a:rPr lang="en-US" altLang="en-US" sz="2000" dirty="0">
                <a:solidFill>
                  <a:schemeClr val="tx1"/>
                </a:solidFill>
                <a:sym typeface="Symbol" charset="2"/>
              </a:rPr>
              <a:t>c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B6AFE91-AC3D-3162-A1B2-FF00124B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240" y="3466333"/>
            <a:ext cx="365760" cy="365760"/>
          </a:xfrm>
          <a:prstGeom prst="rect">
            <a:avLst/>
          </a:prstGeom>
          <a:ln>
            <a:noFill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E8101EC-2CB5-7BE6-E8E6-874862A95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240" y="4119309"/>
            <a:ext cx="365760" cy="365760"/>
          </a:xfrm>
          <a:prstGeom prst="rect">
            <a:avLst/>
          </a:prstGeom>
          <a:ln>
            <a:noFill/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98DDA73-2727-5D55-578E-845B81B79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240" y="4755897"/>
            <a:ext cx="365760" cy="365760"/>
          </a:xfrm>
          <a:prstGeom prst="rect">
            <a:avLst/>
          </a:prstGeom>
          <a:ln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436706C-62BC-75C4-45C1-F85D37F9E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30" y="2829745"/>
            <a:ext cx="365760" cy="365760"/>
          </a:xfrm>
          <a:prstGeom prst="rect">
            <a:avLst/>
          </a:prstGeom>
          <a:ln>
            <a:noFill/>
          </a:ln>
        </p:spPr>
      </p:pic>
      <p:sp>
        <p:nvSpPr>
          <p:cNvPr id="46" name="Line 30">
            <a:extLst>
              <a:ext uri="{FF2B5EF4-FFF2-40B4-BE49-F238E27FC236}">
                <a16:creationId xmlns:a16="http://schemas.microsoft.com/office/drawing/2014/main" id="{2EEB11F9-159A-C3EF-107A-FE5A09E67B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6906" y="4297680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Line 28">
            <a:extLst>
              <a:ext uri="{FF2B5EF4-FFF2-40B4-BE49-F238E27FC236}">
                <a16:creationId xmlns:a16="http://schemas.microsoft.com/office/drawing/2014/main" id="{34A815F0-0F00-3E68-982B-284312893E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9346" y="3657600"/>
            <a:ext cx="91196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Line 28">
            <a:extLst>
              <a:ext uri="{FF2B5EF4-FFF2-40B4-BE49-F238E27FC236}">
                <a16:creationId xmlns:a16="http://schemas.microsoft.com/office/drawing/2014/main" id="{EB9EBCA0-4A11-E964-2C11-E02835F1D3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41785" y="3017520"/>
            <a:ext cx="911960" cy="192024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Line 26">
            <a:extLst>
              <a:ext uri="{FF2B5EF4-FFF2-40B4-BE49-F238E27FC236}">
                <a16:creationId xmlns:a16="http://schemas.microsoft.com/office/drawing/2014/main" id="{7AB98D13-41A1-A77C-1A11-410BE2A862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2651" y="3017520"/>
            <a:ext cx="914400" cy="638176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Line 27">
            <a:extLst>
              <a:ext uri="{FF2B5EF4-FFF2-40B4-BE49-F238E27FC236}">
                <a16:creationId xmlns:a16="http://schemas.microsoft.com/office/drawing/2014/main" id="{537C7323-762A-3906-B3A4-EC6B9E9935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2651" y="3657600"/>
            <a:ext cx="914400" cy="12778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Line 28">
            <a:extLst>
              <a:ext uri="{FF2B5EF4-FFF2-40B4-BE49-F238E27FC236}">
                <a16:creationId xmlns:a16="http://schemas.microsoft.com/office/drawing/2014/main" id="{DA5C1941-8F9C-2E66-3847-80C120915B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2651" y="3017520"/>
            <a:ext cx="91196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Line 29">
            <a:extLst>
              <a:ext uri="{FF2B5EF4-FFF2-40B4-BE49-F238E27FC236}">
                <a16:creationId xmlns:a16="http://schemas.microsoft.com/office/drawing/2014/main" id="{1F98D360-3C20-CDC3-3443-8D3594EFF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2651" y="4297680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Line 30">
            <a:extLst>
              <a:ext uri="{FF2B5EF4-FFF2-40B4-BE49-F238E27FC236}">
                <a16:creationId xmlns:a16="http://schemas.microsoft.com/office/drawing/2014/main" id="{063FA12A-CE38-92E7-260D-54C9464DF1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2651" y="3657600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Line 30">
            <a:extLst>
              <a:ext uri="{FF2B5EF4-FFF2-40B4-BE49-F238E27FC236}">
                <a16:creationId xmlns:a16="http://schemas.microsoft.com/office/drawing/2014/main" id="{FC6220E9-D050-01E9-B882-B135722C871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32651" y="3657600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Line 30">
            <a:extLst>
              <a:ext uri="{FF2B5EF4-FFF2-40B4-BE49-F238E27FC236}">
                <a16:creationId xmlns:a16="http://schemas.microsoft.com/office/drawing/2014/main" id="{3109A35D-C4D0-062C-C4DF-4FE5CE9C5F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6626" y="4297680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id="{7A795C28-05CC-CF66-14FE-642524C6B3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2651" y="3657600"/>
            <a:ext cx="91196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Line 28">
            <a:extLst>
              <a:ext uri="{FF2B5EF4-FFF2-40B4-BE49-F238E27FC236}">
                <a16:creationId xmlns:a16="http://schemas.microsoft.com/office/drawing/2014/main" id="{E02C21D9-2A41-2005-C486-ECCA79D4EA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35090" y="3017520"/>
            <a:ext cx="911960" cy="192024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Line 62">
            <a:extLst>
              <a:ext uri="{FF2B5EF4-FFF2-40B4-BE49-F238E27FC236}">
                <a16:creationId xmlns:a16="http://schemas.microsoft.com/office/drawing/2014/main" id="{D62B96D4-7663-1E05-9A3F-6FAD45B558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3719" y="2377440"/>
            <a:ext cx="914400" cy="256032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06013747-3FBD-E219-2991-95E7E9C95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72" y="2709573"/>
            <a:ext cx="182880" cy="182880"/>
          </a:xfrm>
          <a:prstGeom prst="rect">
            <a:avLst/>
          </a:prstGeom>
        </p:spPr>
      </p:pic>
      <p:sp>
        <p:nvSpPr>
          <p:cNvPr id="60" name="Line 3">
            <a:extLst>
              <a:ext uri="{FF2B5EF4-FFF2-40B4-BE49-F238E27FC236}">
                <a16:creationId xmlns:a16="http://schemas.microsoft.com/office/drawing/2014/main" id="{D0176684-F077-A9E0-F07E-38EF66EBCB8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0690" y="2390449"/>
            <a:ext cx="640080" cy="64008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Text Box 14">
            <a:extLst>
              <a:ext uri="{FF2B5EF4-FFF2-40B4-BE49-F238E27FC236}">
                <a16:creationId xmlns:a16="http://schemas.microsoft.com/office/drawing/2014/main" id="{EC85EC75-A359-0684-E025-E3E3C06A9D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658" y="3402096"/>
            <a:ext cx="401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2400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2" name="Text Box 14">
            <a:extLst>
              <a:ext uri="{FF2B5EF4-FFF2-40B4-BE49-F238E27FC236}">
                <a16:creationId xmlns:a16="http://schemas.microsoft.com/office/drawing/2014/main" id="{CB58655C-18B8-9341-0E1E-1766CA402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18" y="4045841"/>
            <a:ext cx="401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2400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63" name="Text Box 14">
            <a:extLst>
              <a:ext uri="{FF2B5EF4-FFF2-40B4-BE49-F238E27FC236}">
                <a16:creationId xmlns:a16="http://schemas.microsoft.com/office/drawing/2014/main" id="{0CC3B5E3-FF6B-F2BB-307E-9FB3B0CB2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627" y="4687837"/>
            <a:ext cx="4010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bg2"/>
                </a:solidFill>
                <a:latin typeface="Helvetica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Helvetica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Helvetica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en-US" sz="2400" baseline="-25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64" name="Line 26">
            <a:extLst>
              <a:ext uri="{FF2B5EF4-FFF2-40B4-BE49-F238E27FC236}">
                <a16:creationId xmlns:a16="http://schemas.microsoft.com/office/drawing/2014/main" id="{742C44D9-3315-6E71-4553-967B3BCC99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5555" y="3023083"/>
            <a:ext cx="914400" cy="638176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" name="Line 27">
            <a:extLst>
              <a:ext uri="{FF2B5EF4-FFF2-40B4-BE49-F238E27FC236}">
                <a16:creationId xmlns:a16="http://schemas.microsoft.com/office/drawing/2014/main" id="{D2ABC1A1-3104-0A27-3DA9-C676A713F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5555" y="3662083"/>
            <a:ext cx="914400" cy="1277864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" name="Line 28">
            <a:extLst>
              <a:ext uri="{FF2B5EF4-FFF2-40B4-BE49-F238E27FC236}">
                <a16:creationId xmlns:a16="http://schemas.microsoft.com/office/drawing/2014/main" id="{CBF14BA9-71DB-38AC-AA0A-CD0D171EF5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5555" y="3022003"/>
            <a:ext cx="91196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" name="Line 29">
            <a:extLst>
              <a:ext uri="{FF2B5EF4-FFF2-40B4-BE49-F238E27FC236}">
                <a16:creationId xmlns:a16="http://schemas.microsoft.com/office/drawing/2014/main" id="{B90A5DE3-1A91-E907-95E4-D8F6CFC0860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5555" y="4302163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" name="Line 30">
            <a:extLst>
              <a:ext uri="{FF2B5EF4-FFF2-40B4-BE49-F238E27FC236}">
                <a16:creationId xmlns:a16="http://schemas.microsoft.com/office/drawing/2014/main" id="{777DC864-39D3-46C1-44FE-608EAFBA09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5555" y="3662083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9" name="Line 30">
            <a:extLst>
              <a:ext uri="{FF2B5EF4-FFF2-40B4-BE49-F238E27FC236}">
                <a16:creationId xmlns:a16="http://schemas.microsoft.com/office/drawing/2014/main" id="{7EB943D2-70AC-132B-518B-45FD7B8AC2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5555" y="3662083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" name="Line 30">
            <a:extLst>
              <a:ext uri="{FF2B5EF4-FFF2-40B4-BE49-F238E27FC236}">
                <a16:creationId xmlns:a16="http://schemas.microsoft.com/office/drawing/2014/main" id="{BA3406F8-A5C5-50EF-CA1A-E819EBCD17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3115" y="4302163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1" name="Line 28">
            <a:extLst>
              <a:ext uri="{FF2B5EF4-FFF2-40B4-BE49-F238E27FC236}">
                <a16:creationId xmlns:a16="http://schemas.microsoft.com/office/drawing/2014/main" id="{6A871939-61CC-D94B-4794-38234BBA29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5555" y="3662083"/>
            <a:ext cx="91196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" name="Line 28">
            <a:extLst>
              <a:ext uri="{FF2B5EF4-FFF2-40B4-BE49-F238E27FC236}">
                <a16:creationId xmlns:a16="http://schemas.microsoft.com/office/drawing/2014/main" id="{C0E249FE-93A4-6EBD-C2A7-DF7B42F938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97994" y="3022003"/>
            <a:ext cx="911960" cy="192024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" name="Line 37">
            <a:extLst>
              <a:ext uri="{FF2B5EF4-FFF2-40B4-BE49-F238E27FC236}">
                <a16:creationId xmlns:a16="http://schemas.microsoft.com/office/drawing/2014/main" id="{9F2E0507-52EC-66DF-87CC-BF91FF69F1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22745" y="2194560"/>
            <a:ext cx="0" cy="2834640"/>
          </a:xfrm>
          <a:prstGeom prst="line">
            <a:avLst/>
          </a:prstGeom>
          <a:noFill/>
          <a:ln w="19050">
            <a:solidFill>
              <a:srgbClr val="B2B2B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4" name="Line 26">
            <a:extLst>
              <a:ext uri="{FF2B5EF4-FFF2-40B4-BE49-F238E27FC236}">
                <a16:creationId xmlns:a16="http://schemas.microsoft.com/office/drawing/2014/main" id="{A82CF09D-220A-9BED-FA76-9868452400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076947" y="3030529"/>
            <a:ext cx="914400" cy="638176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" name="Line 27">
            <a:extLst>
              <a:ext uri="{FF2B5EF4-FFF2-40B4-BE49-F238E27FC236}">
                <a16:creationId xmlns:a16="http://schemas.microsoft.com/office/drawing/2014/main" id="{77427C35-BC00-47BC-9308-E1CBBC703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6947" y="3669529"/>
            <a:ext cx="914400" cy="1277864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Line 30">
            <a:extLst>
              <a:ext uri="{FF2B5EF4-FFF2-40B4-BE49-F238E27FC236}">
                <a16:creationId xmlns:a16="http://schemas.microsoft.com/office/drawing/2014/main" id="{DCEC13B6-52DB-7C4B-E623-0A53571CC486}"/>
              </a:ext>
            </a:extLst>
          </p:cNvPr>
          <p:cNvSpPr>
            <a:spLocks noChangeShapeType="1"/>
          </p:cNvSpPr>
          <p:nvPr/>
        </p:nvSpPr>
        <p:spPr bwMode="auto">
          <a:xfrm>
            <a:off x="8076947" y="3669529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" name="Line 27">
            <a:extLst>
              <a:ext uri="{FF2B5EF4-FFF2-40B4-BE49-F238E27FC236}">
                <a16:creationId xmlns:a16="http://schemas.microsoft.com/office/drawing/2014/main" id="{2453F93D-3E48-A445-7885-F53026D7C40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5499" y="3022003"/>
            <a:ext cx="914400" cy="192024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" name="Line 27">
            <a:extLst>
              <a:ext uri="{FF2B5EF4-FFF2-40B4-BE49-F238E27FC236}">
                <a16:creationId xmlns:a16="http://schemas.microsoft.com/office/drawing/2014/main" id="{63FF2937-2370-5905-6309-59B2D4653E1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5499" y="3022003"/>
            <a:ext cx="91440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Line 27">
            <a:extLst>
              <a:ext uri="{FF2B5EF4-FFF2-40B4-BE49-F238E27FC236}">
                <a16:creationId xmlns:a16="http://schemas.microsoft.com/office/drawing/2014/main" id="{83CF8731-523C-CD5C-6B67-22267C2B9FE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5499" y="3022003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0" name="Line 26">
            <a:extLst>
              <a:ext uri="{FF2B5EF4-FFF2-40B4-BE49-F238E27FC236}">
                <a16:creationId xmlns:a16="http://schemas.microsoft.com/office/drawing/2014/main" id="{AA18E5FA-DB47-9962-CC84-7F606024309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91524" y="3022003"/>
            <a:ext cx="914400" cy="638176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" name="Line 27">
            <a:extLst>
              <a:ext uri="{FF2B5EF4-FFF2-40B4-BE49-F238E27FC236}">
                <a16:creationId xmlns:a16="http://schemas.microsoft.com/office/drawing/2014/main" id="{13E9A88E-512C-89A7-1DD7-FF02A6C28685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1524" y="3662083"/>
            <a:ext cx="914400" cy="12778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2" name="Line 28">
            <a:extLst>
              <a:ext uri="{FF2B5EF4-FFF2-40B4-BE49-F238E27FC236}">
                <a16:creationId xmlns:a16="http://schemas.microsoft.com/office/drawing/2014/main" id="{5EF21BF0-D795-6248-C84E-0A7DB84D8A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91524" y="3022003"/>
            <a:ext cx="91196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Line 29">
            <a:extLst>
              <a:ext uri="{FF2B5EF4-FFF2-40B4-BE49-F238E27FC236}">
                <a16:creationId xmlns:a16="http://schemas.microsoft.com/office/drawing/2014/main" id="{787DF446-EA66-FF06-D02E-4513590F480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1524" y="4302163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" name="Line 30">
            <a:extLst>
              <a:ext uri="{FF2B5EF4-FFF2-40B4-BE49-F238E27FC236}">
                <a16:creationId xmlns:a16="http://schemas.microsoft.com/office/drawing/2014/main" id="{3EF83622-FF90-EEEB-A7DF-754FE9412A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91524" y="3662083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30">
            <a:extLst>
              <a:ext uri="{FF2B5EF4-FFF2-40B4-BE49-F238E27FC236}">
                <a16:creationId xmlns:a16="http://schemas.microsoft.com/office/drawing/2014/main" id="{FF8F8DD0-EA84-9025-9336-591C527E2F8A}"/>
              </a:ext>
            </a:extLst>
          </p:cNvPr>
          <p:cNvSpPr>
            <a:spLocks noChangeShapeType="1"/>
          </p:cNvSpPr>
          <p:nvPr/>
        </p:nvSpPr>
        <p:spPr bwMode="auto">
          <a:xfrm>
            <a:off x="9191524" y="3662083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Line 30">
            <a:extLst>
              <a:ext uri="{FF2B5EF4-FFF2-40B4-BE49-F238E27FC236}">
                <a16:creationId xmlns:a16="http://schemas.microsoft.com/office/drawing/2014/main" id="{1C317748-B90A-88F0-B0A3-D34AE4878D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95499" y="4302163"/>
            <a:ext cx="914400" cy="64008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7" name="Line 28">
            <a:extLst>
              <a:ext uri="{FF2B5EF4-FFF2-40B4-BE49-F238E27FC236}">
                <a16:creationId xmlns:a16="http://schemas.microsoft.com/office/drawing/2014/main" id="{0AA6E124-DB71-7199-8499-4441B919F1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91524" y="3662083"/>
            <a:ext cx="911960" cy="128016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" name="Line 28">
            <a:extLst>
              <a:ext uri="{FF2B5EF4-FFF2-40B4-BE49-F238E27FC236}">
                <a16:creationId xmlns:a16="http://schemas.microsoft.com/office/drawing/2014/main" id="{2253C324-2DE1-7CFA-866F-4C475044B5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93963" y="3022003"/>
            <a:ext cx="911960" cy="1920240"/>
          </a:xfrm>
          <a:prstGeom prst="line">
            <a:avLst/>
          </a:prstGeom>
          <a:noFill/>
          <a:ln w="19050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D08DFC6-D4E7-2BCF-FE0E-9E63AA614B6D}"/>
              </a:ext>
            </a:extLst>
          </p:cNvPr>
          <p:cNvSpPr txBox="1"/>
          <p:nvPr/>
        </p:nvSpPr>
        <p:spPr>
          <a:xfrm>
            <a:off x="6888645" y="2065664"/>
            <a:ext cx="1216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View-change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6A8963F-CAA5-E874-FEB2-8D0D2D47E9A8}"/>
              </a:ext>
            </a:extLst>
          </p:cNvPr>
          <p:cNvSpPr txBox="1"/>
          <p:nvPr/>
        </p:nvSpPr>
        <p:spPr>
          <a:xfrm>
            <a:off x="8057896" y="2072061"/>
            <a:ext cx="952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 view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8E8A0CC-D404-B4F5-C4F9-D347D8E0314B}"/>
              </a:ext>
            </a:extLst>
          </p:cNvPr>
          <p:cNvSpPr txBox="1"/>
          <p:nvPr/>
        </p:nvSpPr>
        <p:spPr>
          <a:xfrm>
            <a:off x="9045161" y="2078274"/>
            <a:ext cx="12426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dirty="0">
                <a:latin typeface="Arial" panose="020B0604020202020204" pitchFamily="34" charset="0"/>
                <a:cs typeface="Arial" panose="020B0604020202020204" pitchFamily="34" charset="0"/>
              </a:rPr>
              <a:t>Checkpointing</a:t>
            </a:r>
          </a:p>
        </p:txBody>
      </p:sp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71CB05F2-9AE2-DAC7-F089-7A3665412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351" y="3467041"/>
            <a:ext cx="182880" cy="182880"/>
          </a:xfrm>
          <a:prstGeom prst="rect">
            <a:avLst/>
          </a:prstGeom>
        </p:spPr>
      </p:pic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15242208-33B9-E405-7B07-A412403EA00D}"/>
              </a:ext>
            </a:extLst>
          </p:cNvPr>
          <p:cNvSpPr/>
          <p:nvPr/>
        </p:nvSpPr>
        <p:spPr>
          <a:xfrm>
            <a:off x="1014892" y="5385298"/>
            <a:ext cx="10332720" cy="27432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5FAC604D-B345-AE03-28AB-4430399FB7FB}"/>
              </a:ext>
            </a:extLst>
          </p:cNvPr>
          <p:cNvSpPr/>
          <p:nvPr/>
        </p:nvSpPr>
        <p:spPr>
          <a:xfrm>
            <a:off x="10245384" y="5348722"/>
            <a:ext cx="1008505" cy="365760"/>
          </a:xfrm>
          <a:prstGeom prst="roundRect">
            <a:avLst/>
          </a:prstGeom>
          <a:solidFill>
            <a:schemeClr val="accent2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proactive</a:t>
            </a:r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7BDC10CE-2BF2-6578-821D-AFD2643722EB}"/>
              </a:ext>
            </a:extLst>
          </p:cNvPr>
          <p:cNvSpPr/>
          <p:nvPr/>
        </p:nvSpPr>
        <p:spPr>
          <a:xfrm>
            <a:off x="2027689" y="5348722"/>
            <a:ext cx="1096303" cy="365760"/>
          </a:xfrm>
          <a:prstGeom prst="roundRect">
            <a:avLst/>
          </a:prstGeom>
          <a:solidFill>
            <a:srgbClr val="92D05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C098006E-1F42-0967-FF9F-2A0FA65799AB}"/>
              </a:ext>
            </a:extLst>
          </p:cNvPr>
          <p:cNvSpPr/>
          <p:nvPr/>
        </p:nvSpPr>
        <p:spPr>
          <a:xfrm>
            <a:off x="5877082" y="5331614"/>
            <a:ext cx="1035024" cy="365760"/>
          </a:xfrm>
          <a:prstGeom prst="roundRect">
            <a:avLst/>
          </a:prstGeom>
          <a:solidFill>
            <a:srgbClr val="89D0CA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8F936657-02E9-0A67-DB60-CF3BEF5DB944}"/>
              </a:ext>
            </a:extLst>
          </p:cNvPr>
          <p:cNvSpPr/>
          <p:nvPr/>
        </p:nvSpPr>
        <p:spPr>
          <a:xfrm>
            <a:off x="6972661" y="5334745"/>
            <a:ext cx="1026294" cy="365760"/>
          </a:xfrm>
          <a:prstGeom prst="roundRect">
            <a:avLst/>
          </a:prstGeom>
          <a:solidFill>
            <a:srgbClr val="FF7DFE">
              <a:alpha val="8980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1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F49AB3A0-25F0-B06F-C828-E2286725D2B6}"/>
              </a:ext>
            </a:extLst>
          </p:cNvPr>
          <p:cNvSpPr/>
          <p:nvPr/>
        </p:nvSpPr>
        <p:spPr>
          <a:xfrm>
            <a:off x="8057896" y="5348722"/>
            <a:ext cx="1012386" cy="365760"/>
          </a:xfrm>
          <a:prstGeom prst="roundRect">
            <a:avLst/>
          </a:prstGeom>
          <a:solidFill>
            <a:srgbClr val="FF7DFE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O(n)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800D6377-A78C-D7E6-BDFD-B51D8472DFB2}"/>
              </a:ext>
            </a:extLst>
          </p:cNvPr>
          <p:cNvSpPr/>
          <p:nvPr/>
        </p:nvSpPr>
        <p:spPr>
          <a:xfrm>
            <a:off x="3203516" y="5348722"/>
            <a:ext cx="981914" cy="365760"/>
          </a:xfrm>
          <a:prstGeom prst="roundRect">
            <a:avLst/>
          </a:prstGeom>
          <a:solidFill>
            <a:srgbClr val="92D05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16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18BDDF71-9C32-82C8-BAC6-2C8A20A7A7E9}"/>
              </a:ext>
            </a:extLst>
          </p:cNvPr>
          <p:cNvSpPr/>
          <p:nvPr/>
        </p:nvSpPr>
        <p:spPr>
          <a:xfrm>
            <a:off x="4264954" y="5348722"/>
            <a:ext cx="1035024" cy="365760"/>
          </a:xfrm>
          <a:prstGeom prst="roundRect">
            <a:avLst/>
          </a:prstGeom>
          <a:solidFill>
            <a:srgbClr val="92D05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16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08C2A48E-8A1A-25E4-7E1B-6D5044FECDA3}"/>
              </a:ext>
            </a:extLst>
          </p:cNvPr>
          <p:cNvSpPr/>
          <p:nvPr/>
        </p:nvSpPr>
        <p:spPr>
          <a:xfrm>
            <a:off x="9149805" y="5348722"/>
            <a:ext cx="1035024" cy="365760"/>
          </a:xfrm>
          <a:prstGeom prst="roundRect">
            <a:avLst/>
          </a:prstGeom>
          <a:solidFill>
            <a:schemeClr val="accent4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O(n</a:t>
            </a:r>
            <a:r>
              <a:rPr lang="en-US" sz="14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47CE15-0412-8C52-AC9D-DEED6D821BE4}"/>
              </a:ext>
            </a:extLst>
          </p:cNvPr>
          <p:cNvSpPr txBox="1"/>
          <p:nvPr/>
        </p:nvSpPr>
        <p:spPr>
          <a:xfrm>
            <a:off x="10247777" y="2079112"/>
            <a:ext cx="9412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5B4C1A93-BC04-0C2E-837E-DEDF161A7837}"/>
              </a:ext>
            </a:extLst>
          </p:cNvPr>
          <p:cNvSpPr/>
          <p:nvPr/>
        </p:nvSpPr>
        <p:spPr>
          <a:xfrm>
            <a:off x="10277236" y="2949816"/>
            <a:ext cx="228600" cy="1371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B85075FF-633C-74E6-F273-661E4EB71DF5}"/>
              </a:ext>
            </a:extLst>
          </p:cNvPr>
          <p:cNvSpPr/>
          <p:nvPr/>
        </p:nvSpPr>
        <p:spPr>
          <a:xfrm>
            <a:off x="10517618" y="3597053"/>
            <a:ext cx="228600" cy="1371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281A38A3-6EF1-AAB8-EACA-F3F854E11108}"/>
              </a:ext>
            </a:extLst>
          </p:cNvPr>
          <p:cNvSpPr/>
          <p:nvPr/>
        </p:nvSpPr>
        <p:spPr>
          <a:xfrm>
            <a:off x="10771158" y="4216499"/>
            <a:ext cx="228600" cy="1371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4FD72317-2B5F-1F32-D537-D7E1E5757C2C}"/>
              </a:ext>
            </a:extLst>
          </p:cNvPr>
          <p:cNvSpPr/>
          <p:nvPr/>
        </p:nvSpPr>
        <p:spPr>
          <a:xfrm>
            <a:off x="11025290" y="4858290"/>
            <a:ext cx="228600" cy="1371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Rounded Rectangle 106">
            <a:extLst>
              <a:ext uri="{FF2B5EF4-FFF2-40B4-BE49-F238E27FC236}">
                <a16:creationId xmlns:a16="http://schemas.microsoft.com/office/drawing/2014/main" id="{2F4DBFBB-9AA5-FE84-F833-6E2D79C4ED70}"/>
              </a:ext>
            </a:extLst>
          </p:cNvPr>
          <p:cNvSpPr/>
          <p:nvPr/>
        </p:nvSpPr>
        <p:spPr>
          <a:xfrm>
            <a:off x="5340361" y="5331614"/>
            <a:ext cx="481450" cy="365760"/>
          </a:xfrm>
          <a:prstGeom prst="roundRect">
            <a:avLst/>
          </a:prstGeom>
          <a:solidFill>
            <a:srgbClr val="00B0F0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77027492-E67A-97C8-183C-840A901B18B3}"/>
              </a:ext>
            </a:extLst>
          </p:cNvPr>
          <p:cNvSpPr/>
          <p:nvPr/>
        </p:nvSpPr>
        <p:spPr>
          <a:xfrm>
            <a:off x="1086684" y="5345337"/>
            <a:ext cx="890093" cy="365760"/>
          </a:xfrm>
          <a:prstGeom prst="roundRect">
            <a:avLst/>
          </a:prstGeom>
          <a:solidFill>
            <a:srgbClr val="89D0CA">
              <a:alpha val="9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Replica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DC42360-32A2-939B-A9B6-0034676C1309}"/>
              </a:ext>
            </a:extLst>
          </p:cNvPr>
          <p:cNvSpPr txBox="1"/>
          <p:nvPr/>
        </p:nvSpPr>
        <p:spPr>
          <a:xfrm>
            <a:off x="5293857" y="20545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Exe.</a:t>
            </a:r>
          </a:p>
        </p:txBody>
      </p:sp>
      <p:pic>
        <p:nvPicPr>
          <p:cNvPr id="110" name="Content Placeholder 18" descr="Icon&#10;&#10;Description automatically generated">
            <a:extLst>
              <a:ext uri="{FF2B5EF4-FFF2-40B4-BE49-F238E27FC236}">
                <a16:creationId xmlns:a16="http://schemas.microsoft.com/office/drawing/2014/main" id="{F83C702F-EBCD-BEB4-B07E-A087A99FB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8242" y="2868699"/>
            <a:ext cx="274320" cy="274320"/>
          </a:xfrm>
        </p:spPr>
      </p:pic>
      <p:pic>
        <p:nvPicPr>
          <p:cNvPr id="113" name="Content Placeholder 18" descr="Icon&#10;&#10;Description automatically generated">
            <a:extLst>
              <a:ext uri="{FF2B5EF4-FFF2-40B4-BE49-F238E27FC236}">
                <a16:creationId xmlns:a16="http://schemas.microsoft.com/office/drawing/2014/main" id="{D2F9B1C4-6FD1-9BE3-CDB1-E10D208FD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637" y="2865943"/>
            <a:ext cx="274320" cy="274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8EEA30-5E25-FA21-FF13-527A8C748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615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A332C-D39F-9E1B-F0BE-9C942F30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Design space of BFT protocols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8CF73-F9D5-1A82-4777-C59300509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BF353F-8793-6A85-0FFC-1F3DEFFA3F74}"/>
              </a:ext>
            </a:extLst>
          </p:cNvPr>
          <p:cNvSpPr txBox="1"/>
          <p:nvPr/>
        </p:nvSpPr>
        <p:spPr>
          <a:xfrm>
            <a:off x="1026090" y="1645920"/>
            <a:ext cx="5074920" cy="224676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Arial Rounded MT Bold" panose="020F0704030504030204" pitchFamily="34" charset="77"/>
                <a:cs typeface="Arial" panose="020B0604020202020204" pitchFamily="34" charset="0"/>
              </a:rPr>
              <a:t>Protocol structure</a:t>
            </a:r>
          </a:p>
          <a:p>
            <a:r>
              <a:rPr lang="en-US" sz="2000" dirty="0">
                <a:effectLst/>
                <a:latin typeface="+mj-lt"/>
                <a:cs typeface="Arial" panose="020B0604020202020204" pitchFamily="34" charset="0"/>
              </a:rPr>
              <a:t>P1. Commitment strategy</a:t>
            </a:r>
          </a:p>
          <a:p>
            <a:r>
              <a:rPr lang="en-US" sz="2000" dirty="0">
                <a:effectLst/>
                <a:latin typeface="+mj-lt"/>
                <a:cs typeface="Arial" panose="020B0604020202020204" pitchFamily="34" charset="0"/>
              </a:rPr>
              <a:t>P2. Number of commitment phases</a:t>
            </a:r>
          </a:p>
          <a:p>
            <a:r>
              <a:rPr lang="en-US" sz="2000" dirty="0">
                <a:effectLst/>
                <a:latin typeface="+mj-lt"/>
                <a:cs typeface="Arial" panose="020B0604020202020204" pitchFamily="34" charset="0"/>
              </a:rPr>
              <a:t>P3. View-change</a:t>
            </a:r>
          </a:p>
          <a:p>
            <a:r>
              <a:rPr lang="en-US" sz="2000" dirty="0">
                <a:effectLst/>
                <a:latin typeface="+mj-lt"/>
                <a:cs typeface="Arial" panose="020B0604020202020204" pitchFamily="34" charset="0"/>
              </a:rPr>
              <a:t>P4. Checkpointing</a:t>
            </a:r>
          </a:p>
          <a:p>
            <a:r>
              <a:rPr lang="en-US" sz="2000" dirty="0">
                <a:effectLst/>
                <a:latin typeface="+mj-lt"/>
                <a:cs typeface="Arial" panose="020B0604020202020204" pitchFamily="34" charset="0"/>
              </a:rPr>
              <a:t>P5. Recovery</a:t>
            </a:r>
          </a:p>
          <a:p>
            <a:r>
              <a:rPr lang="en-US" sz="2000" dirty="0">
                <a:effectLst/>
                <a:latin typeface="+mj-lt"/>
                <a:cs typeface="Arial" panose="020B0604020202020204" pitchFamily="34" charset="0"/>
              </a:rPr>
              <a:t>P6. Types of clients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FD018-F20A-227F-007E-F4672432AF21}"/>
              </a:ext>
            </a:extLst>
          </p:cNvPr>
          <p:cNvSpPr txBox="1"/>
          <p:nvPr/>
        </p:nvSpPr>
        <p:spPr>
          <a:xfrm>
            <a:off x="1022114" y="4109581"/>
            <a:ext cx="5073886" cy="16312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Arial Rounded MT Bold" panose="020F0704030504030204" pitchFamily="34" charset="77"/>
                <a:cs typeface="Arial" panose="020B0604020202020204" pitchFamily="34" charset="0"/>
              </a:rPr>
              <a:t>Environmental Settings</a:t>
            </a:r>
          </a:p>
          <a:p>
            <a:r>
              <a:rPr lang="en-US" sz="2000" dirty="0">
                <a:latin typeface="+mj-lt"/>
              </a:rPr>
              <a:t>E1. Number of replicas</a:t>
            </a:r>
          </a:p>
          <a:p>
            <a:r>
              <a:rPr lang="en-US" sz="2000" dirty="0">
                <a:latin typeface="+mj-lt"/>
              </a:rPr>
              <a:t>E2. Communication topology</a:t>
            </a:r>
          </a:p>
          <a:p>
            <a:r>
              <a:rPr lang="en-US" sz="2000" dirty="0">
                <a:latin typeface="+mj-lt"/>
              </a:rPr>
              <a:t>E3. Authentication</a:t>
            </a:r>
          </a:p>
          <a:p>
            <a:r>
              <a:rPr lang="en-US" sz="2000" dirty="0">
                <a:latin typeface="+mj-lt"/>
              </a:rPr>
              <a:t>E4. Responsiveness, synchronization, and timers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5DFA1-EC4F-5AD5-E1D6-C0F8075EF8D8}"/>
              </a:ext>
            </a:extLst>
          </p:cNvPr>
          <p:cNvSpPr txBox="1"/>
          <p:nvPr/>
        </p:nvSpPr>
        <p:spPr>
          <a:xfrm>
            <a:off x="6304190" y="1645920"/>
            <a:ext cx="5074920" cy="101566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Arial Rounded MT Bold" panose="020F0704030504030204" pitchFamily="34" charset="77"/>
                <a:cs typeface="Arial" panose="020B0604020202020204" pitchFamily="34" charset="0"/>
              </a:rPr>
              <a:t>Quality of Service</a:t>
            </a:r>
          </a:p>
          <a:p>
            <a:r>
              <a:rPr lang="en-US" sz="2000" dirty="0">
                <a:effectLst/>
                <a:latin typeface="+mj-lt"/>
              </a:rPr>
              <a:t>Q1. Order-fairness</a:t>
            </a:r>
          </a:p>
          <a:p>
            <a:r>
              <a:rPr lang="en-US" sz="2000" dirty="0">
                <a:latin typeface="+mj-lt"/>
              </a:rPr>
              <a:t>Q2. </a:t>
            </a:r>
            <a:r>
              <a:rPr lang="en-US" sz="2000" dirty="0">
                <a:effectLst/>
                <a:latin typeface="+mj-lt"/>
              </a:rPr>
              <a:t>Load balancing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7E13CF-2210-0CA4-2961-88254B5A09A2}"/>
              </a:ext>
            </a:extLst>
          </p:cNvPr>
          <p:cNvSpPr txBox="1"/>
          <p:nvPr/>
        </p:nvSpPr>
        <p:spPr>
          <a:xfrm>
            <a:off x="6305224" y="2878475"/>
            <a:ext cx="5073886" cy="28623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ffectLst/>
                <a:latin typeface="Arial Rounded MT Bold" panose="020F0704030504030204" pitchFamily="34" charset="77"/>
                <a:cs typeface="Arial" panose="020B0604020202020204" pitchFamily="34" charset="0"/>
              </a:rPr>
              <a:t>Performance Optimization</a:t>
            </a:r>
          </a:p>
          <a:p>
            <a:r>
              <a:rPr lang="en-US" sz="2000" dirty="0">
                <a:latin typeface="+mj-lt"/>
              </a:rPr>
              <a:t>O1. Out-of-order processing</a:t>
            </a:r>
          </a:p>
          <a:p>
            <a:r>
              <a:rPr lang="en-US" sz="2000" dirty="0">
                <a:latin typeface="+mj-lt"/>
              </a:rPr>
              <a:t>O2. Request pipelining</a:t>
            </a:r>
          </a:p>
          <a:p>
            <a:r>
              <a:rPr lang="en-US" sz="2000" dirty="0">
                <a:latin typeface="+mj-lt"/>
              </a:rPr>
              <a:t>O3. Parallel ordering</a:t>
            </a:r>
          </a:p>
          <a:p>
            <a:r>
              <a:rPr lang="en-US" sz="2000" dirty="0">
                <a:latin typeface="+mj-lt"/>
              </a:rPr>
              <a:t>O4. Parallel execution</a:t>
            </a:r>
          </a:p>
          <a:p>
            <a:r>
              <a:rPr lang="en-US" sz="2000" dirty="0">
                <a:latin typeface="+mj-lt"/>
              </a:rPr>
              <a:t>O5. Read-only requests processing</a:t>
            </a:r>
          </a:p>
          <a:p>
            <a:r>
              <a:rPr lang="en-US" sz="2000" dirty="0">
                <a:latin typeface="+mj-lt"/>
              </a:rPr>
              <a:t>O6. Separating ordering and execution</a:t>
            </a:r>
          </a:p>
          <a:p>
            <a:r>
              <a:rPr lang="en-US" sz="2000" dirty="0">
                <a:latin typeface="+mj-lt"/>
              </a:rPr>
              <a:t>O7. Trusted hardware</a:t>
            </a:r>
          </a:p>
          <a:p>
            <a:r>
              <a:rPr lang="en-US" sz="2000" dirty="0">
                <a:latin typeface="+mj-lt"/>
              </a:rPr>
              <a:t>O8. Request/reply dissemination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AD9EFB-DF02-4862-BD68-0465DDD0E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9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D50CC-7825-4003-9A15-8A710D5A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E0563-86EB-D505-B023-254697E08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6955" y="1786640"/>
            <a:ext cx="5257800" cy="3474720"/>
          </a:xfrm>
          <a:solidFill>
            <a:schemeClr val="accent4"/>
          </a:solidFill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1. Linearization</a:t>
            </a:r>
          </a:p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2. Phase reduction through redundancy</a:t>
            </a:r>
          </a:p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3. Leader rotation</a:t>
            </a:r>
          </a:p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4. Non-responsive leader rotation</a:t>
            </a:r>
          </a:p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5. Optimistic replica reduction</a:t>
            </a:r>
          </a:p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6. Optimistic phase reduction</a:t>
            </a:r>
          </a:p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7. Speculative phase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A6B25-6745-569F-0E3D-7C6579C2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275E3-6AD9-4045-9868-765715DF5CD3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0437B92-EAE0-6657-EE66-4C7DE0C30F36}"/>
              </a:ext>
            </a:extLst>
          </p:cNvPr>
          <p:cNvSpPr txBox="1">
            <a:spLocks/>
          </p:cNvSpPr>
          <p:nvPr/>
        </p:nvSpPr>
        <p:spPr>
          <a:xfrm>
            <a:off x="6404755" y="1786640"/>
            <a:ext cx="5257800" cy="3474720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8. Speculative execution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9. Optimistic conflict-free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10. Resilience</a:t>
            </a:r>
          </a:p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11. Authentication</a:t>
            </a:r>
          </a:p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12. Robust</a:t>
            </a:r>
          </a:p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13. Fair</a:t>
            </a:r>
          </a:p>
          <a:p>
            <a:pPr marL="0" indent="0">
              <a:buNone/>
            </a:pPr>
            <a:r>
              <a:rPr lang="en-US" dirty="0">
                <a:effectLst/>
                <a:latin typeface="+mj-lt"/>
              </a:rPr>
              <a:t>14. Tree-based </a:t>
            </a:r>
            <a:r>
              <a:rPr lang="en-US" dirty="0" err="1">
                <a:effectLst/>
                <a:latin typeface="+mj-lt"/>
              </a:rPr>
              <a:t>LoadBalancer</a:t>
            </a:r>
            <a:endParaRPr lang="en-US" dirty="0">
              <a:effectLst/>
              <a:latin typeface="+mj-l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01EB05-C6DF-656A-51D1-7DFC92C91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6" y="6341019"/>
            <a:ext cx="929268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7E3222-B842-D09D-21B6-00235DD883F8}"/>
              </a:ext>
            </a:extLst>
          </p:cNvPr>
          <p:cNvSpPr/>
          <p:nvPr/>
        </p:nvSpPr>
        <p:spPr>
          <a:xfrm>
            <a:off x="1146955" y="1686294"/>
            <a:ext cx="9125197" cy="3372592"/>
          </a:xfrm>
          <a:prstGeom prst="rect">
            <a:avLst/>
          </a:prstGeom>
          <a:noFill/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896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090355 Powerpoint_Template_BrandFonts_WIDE" id="{5D14662A-8BAA-4A48-8855-CB64C93D5119}" vid="{5D2E4CAD-B484-674D-8639-085B21DC4B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5113</TotalTime>
  <Words>1138</Words>
  <Application>Microsoft Macintosh PowerPoint</Application>
  <PresentationFormat>Widescreen</PresentationFormat>
  <Paragraphs>361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Arial Narrow</vt:lpstr>
      <vt:lpstr>Arial Rounded MT Bold</vt:lpstr>
      <vt:lpstr>Calibri</vt:lpstr>
      <vt:lpstr>Calibri Light</vt:lpstr>
      <vt:lpstr>Courier</vt:lpstr>
      <vt:lpstr>Courier New</vt:lpstr>
      <vt:lpstr>Effra</vt:lpstr>
      <vt:lpstr>Effra Heavy</vt:lpstr>
      <vt:lpstr>Museo Slab 300</vt:lpstr>
      <vt:lpstr>Museo Slab 700</vt:lpstr>
      <vt:lpstr>Museo Slab 900</vt:lpstr>
      <vt:lpstr>Symbol</vt:lpstr>
      <vt:lpstr>Office Theme</vt:lpstr>
      <vt:lpstr>PowerPoint Presentation</vt:lpstr>
      <vt:lpstr>Distributed transaction processing</vt:lpstr>
      <vt:lpstr>Byzantine fault-tolerant protocol: PBFT</vt:lpstr>
      <vt:lpstr>BFT protocols landscape</vt:lpstr>
      <vt:lpstr>BFT protocols design space and design dimensions</vt:lpstr>
      <vt:lpstr>Different stages of replicas in a BFT protocol</vt:lpstr>
      <vt:lpstr>PBFT</vt:lpstr>
      <vt:lpstr>Design space of BFT protocols</vt:lpstr>
      <vt:lpstr>Design choices</vt:lpstr>
      <vt:lpstr>Design choice 1: Linearization</vt:lpstr>
      <vt:lpstr>Design choice 2: Phase reduction through redundancy</vt:lpstr>
      <vt:lpstr>Design choice 3: Leader rotation</vt:lpstr>
      <vt:lpstr>Design choice 8: Speculative execution</vt:lpstr>
      <vt:lpstr>Derivation of protocols from PBFT using design choices</vt:lpstr>
      <vt:lpstr>Implementation</vt:lpstr>
      <vt:lpstr>DSL code</vt:lpstr>
      <vt:lpstr>Experimental settings</vt:lpstr>
      <vt:lpstr>Performance with different number of replicas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Amiri</dc:creator>
  <cp:lastModifiedBy>Amiri, Mohammadjavad</cp:lastModifiedBy>
  <cp:revision>31</cp:revision>
  <cp:lastPrinted>2018-10-25T20:35:58Z</cp:lastPrinted>
  <dcterms:created xsi:type="dcterms:W3CDTF">2023-10-17T15:55:28Z</dcterms:created>
  <dcterms:modified xsi:type="dcterms:W3CDTF">2024-04-16T22:37:48Z</dcterms:modified>
</cp:coreProperties>
</file>